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3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9AB0A08-61BA-42C3-B8B5-3297E98B0A59}" type="datetimeFigureOut">
              <a:rPr lang="ru-RU" smtClean="0"/>
              <a:t>12.01.2015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A7BE453-C427-445D-8A82-CD8B599C275C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0A08-61BA-42C3-B8B5-3297E98B0A59}" type="datetimeFigureOut">
              <a:rPr lang="ru-RU" smtClean="0"/>
              <a:t>12.01.2015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BE453-C427-445D-8A82-CD8B599C275C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0A08-61BA-42C3-B8B5-3297E98B0A59}" type="datetimeFigureOut">
              <a:rPr lang="ru-RU" smtClean="0"/>
              <a:t>12.01.2015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BE453-C427-445D-8A82-CD8B599C275C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0A08-61BA-42C3-B8B5-3297E98B0A59}" type="datetimeFigureOut">
              <a:rPr lang="ru-RU" smtClean="0"/>
              <a:t>12.01.2015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BE453-C427-445D-8A82-CD8B599C275C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0A08-61BA-42C3-B8B5-3297E98B0A59}" type="datetimeFigureOut">
              <a:rPr lang="ru-RU" smtClean="0"/>
              <a:t>12.01.2015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BE453-C427-445D-8A82-CD8B599C275C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0A08-61BA-42C3-B8B5-3297E98B0A59}" type="datetimeFigureOut">
              <a:rPr lang="ru-RU" smtClean="0"/>
              <a:t>12.01.2015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BE453-C427-445D-8A82-CD8B599C275C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0A08-61BA-42C3-B8B5-3297E98B0A59}" type="datetimeFigureOut">
              <a:rPr lang="ru-RU" smtClean="0"/>
              <a:t>12.01.2015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BE453-C427-445D-8A82-CD8B599C275C}" type="slidenum">
              <a:rPr lang="ru-RU" smtClean="0"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0A08-61BA-42C3-B8B5-3297E98B0A59}" type="datetimeFigureOut">
              <a:rPr lang="ru-RU" smtClean="0"/>
              <a:t>12.01.2015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BE453-C427-445D-8A82-CD8B599C275C}" type="slidenum">
              <a:rPr lang="ru-RU" smtClean="0"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0A08-61BA-42C3-B8B5-3297E98B0A59}" type="datetimeFigureOut">
              <a:rPr lang="ru-RU" smtClean="0"/>
              <a:t>12.01.2015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BE453-C427-445D-8A82-CD8B599C27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0A08-61BA-42C3-B8B5-3297E98B0A59}" type="datetimeFigureOut">
              <a:rPr lang="ru-RU" smtClean="0"/>
              <a:t>12.01.2015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BE453-C427-445D-8A82-CD8B599C27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0A08-61BA-42C3-B8B5-3297E98B0A59}" type="datetimeFigureOut">
              <a:rPr lang="ru-RU" smtClean="0"/>
              <a:t>12.01.2015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BE453-C427-445D-8A82-CD8B599C27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9AB0A08-61BA-42C3-B8B5-3297E98B0A59}" type="datetimeFigureOut">
              <a:rPr lang="ru-RU" smtClean="0"/>
              <a:t>12.01.2015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0A7BE453-C427-445D-8A82-CD8B599C275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russkiy-na-5.ru/" TargetMode="External"/><Relationship Id="rId2" Type="http://schemas.openxmlformats.org/officeDocument/2006/relationships/hyperlink" Target="http://nsportal.ru/sites/default/files/2014/10/05/zadanie_7_0.docx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wpt.ru/presentation/russkiy_yazyik/ege_2015_zadanie_7/" TargetMode="External"/><Relationship Id="rId5" Type="http://schemas.openxmlformats.org/officeDocument/2006/relationships/hyperlink" Target="http://pwpt.ru/" TargetMode="External"/><Relationship Id="rId4" Type="http://schemas.openxmlformats.org/officeDocument/2006/relationships/hyperlink" Target="http://russkiy-na-5.ru/sections/64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2132856"/>
            <a:ext cx="7745505" cy="432048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2800" dirty="0" smtClean="0"/>
          </a:p>
          <a:p>
            <a:pPr marL="0" indent="0" algn="ctr">
              <a:buNone/>
            </a:pPr>
            <a:r>
              <a:rPr lang="ru-RU" sz="2800" dirty="0" smtClean="0"/>
              <a:t>Щербакова Е.В.</a:t>
            </a:r>
          </a:p>
          <a:p>
            <a:pPr marL="0" indent="0" algn="ctr">
              <a:buNone/>
            </a:pPr>
            <a:r>
              <a:rPr lang="ru-RU" sz="2800" dirty="0" smtClean="0"/>
              <a:t>МАОУ СОШ № 2</a:t>
            </a:r>
          </a:p>
          <a:p>
            <a:pPr marL="0" indent="0" algn="ctr">
              <a:buNone/>
            </a:pPr>
            <a:r>
              <a:rPr lang="ru-RU" sz="2800" dirty="0"/>
              <a:t>г</a:t>
            </a:r>
            <a:r>
              <a:rPr lang="ru-RU" sz="2800" dirty="0" smtClean="0"/>
              <a:t>. Реж</a:t>
            </a:r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Подготовка к ЕГЭ</a:t>
            </a:r>
            <a:br>
              <a:rPr lang="ru-RU" dirty="0" smtClean="0"/>
            </a:br>
            <a:r>
              <a:rPr lang="ru-RU" dirty="0" smtClean="0"/>
              <a:t>Задание 7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1311" y="4293096"/>
            <a:ext cx="3515377" cy="2111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38051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nsportal.ru/sites/default/files/2014/10/05/zadanie_7_0.docx</a:t>
            </a:r>
            <a:endParaRPr lang="ru-RU" dirty="0" smtClean="0"/>
          </a:p>
          <a:p>
            <a:endParaRPr lang="ru-RU" dirty="0" smtClean="0"/>
          </a:p>
          <a:p>
            <a:r>
              <a:rPr lang="en-US" b="1" dirty="0">
                <a:hlinkClick r:id="rId3"/>
              </a:rPr>
              <a:t>russkiy</a:t>
            </a:r>
            <a:r>
              <a:rPr lang="en-US" dirty="0">
                <a:hlinkClick r:id="rId3"/>
              </a:rPr>
              <a:t>-na-5.ru</a:t>
            </a:r>
            <a:r>
              <a:rPr lang="en-US" dirty="0"/>
              <a:t>›</a:t>
            </a:r>
            <a:r>
              <a:rPr lang="ru-RU" b="1" dirty="0" smtClean="0">
                <a:hlinkClick r:id="rId4"/>
              </a:rPr>
              <a:t>ЕГЭ</a:t>
            </a:r>
            <a:endParaRPr lang="ru-RU" b="1" dirty="0" smtClean="0"/>
          </a:p>
          <a:p>
            <a:endParaRPr lang="ru-RU" b="1" dirty="0"/>
          </a:p>
          <a:p>
            <a:r>
              <a:rPr lang="en-US" dirty="0" err="1" smtClean="0">
                <a:hlinkClick r:id="rId5"/>
              </a:rPr>
              <a:t>pwpt.ru</a:t>
            </a:r>
            <a:r>
              <a:rPr lang="en-US" dirty="0" err="1" smtClean="0"/>
              <a:t>›</a:t>
            </a:r>
            <a:r>
              <a:rPr lang="en-US" dirty="0" err="1">
                <a:hlinkClick r:id="rId6"/>
              </a:rPr>
              <a:t>presentation</a:t>
            </a:r>
            <a:r>
              <a:rPr lang="en-US" dirty="0">
                <a:hlinkClick r:id="rId6"/>
              </a:rPr>
              <a:t>/</a:t>
            </a:r>
            <a:r>
              <a:rPr lang="en-US" b="1" dirty="0" err="1">
                <a:hlinkClick r:id="rId6"/>
              </a:rPr>
              <a:t>russ</a:t>
            </a:r>
            <a:r>
              <a:rPr lang="en-US" dirty="0" err="1">
                <a:hlinkClick r:id="rId6"/>
              </a:rPr>
              <a:t>kiy</a:t>
            </a:r>
            <a:r>
              <a:rPr lang="en-US" dirty="0">
                <a:hlinkClick r:id="rId6"/>
              </a:rPr>
              <a:t>…</a:t>
            </a:r>
            <a:r>
              <a:rPr lang="en-US" b="1" dirty="0">
                <a:hlinkClick r:id="rId6"/>
              </a:rPr>
              <a:t>ege</a:t>
            </a:r>
            <a:r>
              <a:rPr lang="en-US" dirty="0">
                <a:hlinkClick r:id="rId6"/>
              </a:rPr>
              <a:t>_</a:t>
            </a:r>
            <a:r>
              <a:rPr lang="en-US" b="1" dirty="0">
                <a:hlinkClick r:id="rId6"/>
              </a:rPr>
              <a:t>2015</a:t>
            </a:r>
            <a:r>
              <a:rPr lang="en-US" dirty="0">
                <a:hlinkClick r:id="rId6"/>
              </a:rPr>
              <a:t>_</a:t>
            </a:r>
            <a:r>
              <a:rPr lang="en-US" b="1" dirty="0">
                <a:hlinkClick r:id="rId6"/>
              </a:rPr>
              <a:t>zadanie</a:t>
            </a:r>
            <a:r>
              <a:rPr lang="en-US" dirty="0">
                <a:hlinkClick r:id="rId6"/>
              </a:rPr>
              <a:t>_</a:t>
            </a:r>
            <a:r>
              <a:rPr lang="en-US" b="1" dirty="0">
                <a:hlinkClick r:id="rId6"/>
              </a:rPr>
              <a:t>7</a:t>
            </a:r>
            <a:r>
              <a:rPr lang="en-US" dirty="0">
                <a:hlinkClick r:id="rId6"/>
              </a:rPr>
              <a:t>/</a:t>
            </a:r>
            <a:endParaRPr lang="ru-RU" dirty="0" smtClean="0"/>
          </a:p>
          <a:p>
            <a:endParaRPr lang="ru-RU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21740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1988841"/>
            <a:ext cx="7745505" cy="4137322"/>
          </a:xfrm>
        </p:spPr>
        <p:txBody>
          <a:bodyPr/>
          <a:lstStyle/>
          <a:p>
            <a:pPr algn="ctr"/>
            <a:r>
              <a:rPr lang="ru-RU" b="1" dirty="0" smtClean="0"/>
              <a:t>Цели презентации:</a:t>
            </a:r>
          </a:p>
          <a:p>
            <a:pPr algn="ctr"/>
            <a:r>
              <a:rPr lang="ru-RU" b="1" dirty="0"/>
              <a:t>п</a:t>
            </a:r>
            <a:r>
              <a:rPr lang="ru-RU" b="1" dirty="0" smtClean="0"/>
              <a:t>овторение видов грамматических ошибок;</a:t>
            </a:r>
          </a:p>
          <a:p>
            <a:pPr algn="ctr"/>
            <a:r>
              <a:rPr lang="ru-RU" b="1" dirty="0"/>
              <a:t>п</a:t>
            </a:r>
            <a:r>
              <a:rPr lang="ru-RU" b="1" dirty="0" smtClean="0"/>
              <a:t>одготовка к выполнению задания № 7 ЕГЭ</a:t>
            </a:r>
            <a:endParaRPr lang="ru-RU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914628"/>
          </a:xfrm>
        </p:spPr>
        <p:txBody>
          <a:bodyPr/>
          <a:lstStyle/>
          <a:p>
            <a:r>
              <a:rPr lang="ru-RU" sz="4400" dirty="0" smtClean="0"/>
              <a:t>Виды грамматических ошибок</a:t>
            </a:r>
            <a:br>
              <a:rPr lang="ru-RU" sz="4400" dirty="0" smtClean="0"/>
            </a:br>
            <a:r>
              <a:rPr lang="ru-RU" sz="4400" dirty="0" smtClean="0"/>
              <a:t>(задание 7)</a:t>
            </a:r>
            <a:endParaRPr lang="ru-RU" sz="4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429000"/>
            <a:ext cx="2853918" cy="3036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4439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1988841"/>
            <a:ext cx="7745505" cy="4137322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Предлоги </a:t>
            </a:r>
            <a:r>
              <a:rPr lang="ru-RU" i="1" dirty="0"/>
              <a:t>«Благодаря», «Согласно», «Вопреки», «Наперекор»</a:t>
            </a:r>
            <a:r>
              <a:rPr lang="ru-RU" dirty="0"/>
              <a:t> употребляются только с дательным падежом. Проверяем так: после этих слов должно стоять слово, отвечающее на вопрос «Кому?/Чему?» Самая распространённая ошибка в деловых бумагах и вывесках на дверях кабинетов. Там обязательно будет написано «согласно приказа», хотя по нормам русского языка только «согласно (чему?) приказу».</a:t>
            </a:r>
          </a:p>
          <a:p>
            <a:r>
              <a:rPr lang="ru-RU" dirty="0"/>
              <a:t>Предлог «</a:t>
            </a:r>
            <a:r>
              <a:rPr lang="ru-RU" i="1" dirty="0"/>
              <a:t>По</a:t>
            </a:r>
            <a:r>
              <a:rPr lang="ru-RU" dirty="0"/>
              <a:t>» в значении «после» употребляется с предложным падежом: «По уходе барина, по окончании пьесы».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/>
              <a:t>1) Неправильное употребление падежной формы существительного с предлогом</a:t>
            </a:r>
          </a:p>
        </p:txBody>
      </p:sp>
    </p:spTree>
    <p:extLst>
      <p:ext uri="{BB962C8B-B14F-4D97-AF65-F5344CB8AC3E}">
        <p14:creationId xmlns:p14="http://schemas.microsoft.com/office/powerpoint/2010/main" val="13088380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1988840"/>
            <a:ext cx="7745505" cy="4680519"/>
          </a:xfrm>
        </p:spPr>
        <p:txBody>
          <a:bodyPr>
            <a:normAutofit/>
          </a:bodyPr>
          <a:lstStyle/>
          <a:p>
            <a:r>
              <a:rPr lang="ru-RU" dirty="0"/>
              <a:t>Ищем в заданиях  конструкцию «все, кто…», «те, кто…», «тот, кто…» и т.д., необходимо проверить согласование подлежащего и сказуемого (ед./мн. число) в главном и в придаточном предложениях.</a:t>
            </a:r>
          </a:p>
          <a:p>
            <a:r>
              <a:rPr lang="ru-RU" b="1" dirty="0"/>
              <a:t>Все</a:t>
            </a:r>
            <a:r>
              <a:rPr lang="ru-RU" dirty="0"/>
              <a:t>,            </a:t>
            </a:r>
            <a:r>
              <a:rPr lang="ru-RU" b="1" dirty="0"/>
              <a:t>кто        смотрел</a:t>
            </a:r>
            <a:r>
              <a:rPr lang="ru-RU" dirty="0"/>
              <a:t>         на него, не </a:t>
            </a:r>
            <a:r>
              <a:rPr lang="ru-RU" b="1" dirty="0"/>
              <a:t>могли </a:t>
            </a:r>
            <a:r>
              <a:rPr lang="ru-RU" dirty="0"/>
              <a:t>не заметить…</a:t>
            </a:r>
          </a:p>
          <a:p>
            <a:pPr marL="0" indent="0">
              <a:buNone/>
            </a:pPr>
            <a:r>
              <a:rPr lang="ru-RU" b="1" dirty="0" smtClean="0"/>
              <a:t>      </a:t>
            </a:r>
            <a:r>
              <a:rPr lang="ru-RU" b="1" dirty="0" err="1" smtClean="0"/>
              <a:t>мн.ч</a:t>
            </a:r>
            <a:r>
              <a:rPr lang="ru-RU" dirty="0"/>
              <a:t>           </a:t>
            </a:r>
            <a:r>
              <a:rPr lang="ru-RU" b="1" dirty="0" err="1"/>
              <a:t>ед.ч</a:t>
            </a:r>
            <a:r>
              <a:rPr lang="ru-RU" b="1" dirty="0"/>
              <a:t>         </a:t>
            </a:r>
            <a:r>
              <a:rPr lang="ru-RU" b="1" dirty="0" err="1" smtClean="0"/>
              <a:t>ед.ч</a:t>
            </a:r>
            <a:r>
              <a:rPr lang="ru-RU" b="1" dirty="0"/>
              <a:t>.  </a:t>
            </a:r>
            <a:r>
              <a:rPr lang="ru-RU" dirty="0"/>
              <a:t>                                </a:t>
            </a:r>
            <a:r>
              <a:rPr lang="ru-RU" b="1" dirty="0" err="1" smtClean="0"/>
              <a:t>мн.ч</a:t>
            </a:r>
            <a:r>
              <a:rPr lang="ru-RU" b="1" dirty="0"/>
              <a:t>.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(Исправьте: Все</a:t>
            </a:r>
            <a:r>
              <a:rPr lang="ru-RU" dirty="0"/>
              <a:t>, кто читал пушкинского «</a:t>
            </a:r>
            <a:r>
              <a:rPr lang="ru-RU" dirty="0" smtClean="0"/>
              <a:t>Бориса Годунова</a:t>
            </a:r>
            <a:r>
              <a:rPr lang="ru-RU" dirty="0"/>
              <a:t>», помнит бродягу </a:t>
            </a:r>
            <a:r>
              <a:rPr lang="ru-RU" dirty="0" err="1"/>
              <a:t>Варлаама</a:t>
            </a:r>
            <a:r>
              <a:rPr lang="ru-RU" dirty="0" smtClean="0"/>
              <a:t>.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Все, кто читали пушкинского «Бориса Годунова», помнят бродягу </a:t>
            </a:r>
            <a:r>
              <a:rPr lang="ru-RU" dirty="0" err="1" smtClean="0"/>
              <a:t>Варлаама</a:t>
            </a:r>
            <a:r>
              <a:rPr lang="ru-RU" dirty="0" smtClean="0"/>
              <a:t>.</a:t>
            </a:r>
            <a:r>
              <a:rPr lang="ru-RU" dirty="0"/>
              <a:t>)</a:t>
            </a:r>
            <a:r>
              <a:rPr lang="ru-RU" dirty="0" smtClean="0"/>
              <a:t> </a:t>
            </a:r>
            <a:r>
              <a:rPr lang="ru-RU" dirty="0"/>
              <a:t> </a:t>
            </a:r>
          </a:p>
          <a:p>
            <a:pPr marL="0" indent="0">
              <a:buNone/>
            </a:pPr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/>
              <a:t>2) </a:t>
            </a:r>
            <a:r>
              <a:rPr lang="ru-RU" sz="4000" b="1" dirty="0"/>
              <a:t>Нарушение связи между подлежащим и сказуемым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745501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Это</a:t>
            </a:r>
            <a:r>
              <a:rPr lang="ru-RU" i="1" dirty="0"/>
              <a:t> названия в кавычках</a:t>
            </a:r>
            <a:r>
              <a:rPr lang="ru-RU" dirty="0"/>
              <a:t>. Если они идут сами по себе, отдельно, то названия в кавычках могут склоняться. Например, в «Известиях» пишут…  Если они идут вместе с их главным словом, то название не склоняется. В газете «Известия» пишут</a:t>
            </a:r>
            <a:r>
              <a:rPr lang="ru-RU" dirty="0" smtClean="0"/>
              <a:t>…</a:t>
            </a:r>
          </a:p>
          <a:p>
            <a:r>
              <a:rPr lang="ru-RU" dirty="0" smtClean="0"/>
              <a:t>(Исправьте: </a:t>
            </a:r>
            <a:r>
              <a:rPr lang="ru-RU" dirty="0"/>
              <a:t>Горячо любящим родную культуру предстаёт перед нами Д.С. Лихачёв в книге</a:t>
            </a:r>
            <a:r>
              <a:rPr lang="ru-RU" b="1" dirty="0"/>
              <a:t> «</a:t>
            </a:r>
            <a:r>
              <a:rPr lang="ru-RU" dirty="0"/>
              <a:t>Письмах о добром и прекрасном</a:t>
            </a:r>
            <a:r>
              <a:rPr lang="ru-RU" b="1" dirty="0" smtClean="0"/>
              <a:t>»</a:t>
            </a:r>
            <a:r>
              <a:rPr lang="ru-RU" dirty="0" smtClean="0"/>
              <a:t>.)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/>
              <a:t>3) </a:t>
            </a:r>
            <a:r>
              <a:rPr lang="ru-RU" sz="3200" b="1" dirty="0"/>
              <a:t>Нарушение в построении предложения с несогласованным приложением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7413140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1988840"/>
            <a:ext cx="7745505" cy="4869159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Если в предложении есть однородные члены предложения, соединенные союзом «и», после которых идет общее зависимое слово </a:t>
            </a:r>
            <a:r>
              <a:rPr lang="ru-RU" dirty="0" smtClean="0"/>
              <a:t>, проверяем, </a:t>
            </a:r>
            <a:r>
              <a:rPr lang="ru-RU" dirty="0"/>
              <a:t>согласуется ли первый однородный член предложения с </a:t>
            </a:r>
            <a:r>
              <a:rPr lang="ru-RU" dirty="0" smtClean="0"/>
              <a:t>этим </a:t>
            </a:r>
            <a:r>
              <a:rPr lang="ru-RU" dirty="0"/>
              <a:t>общим зависимым словом.</a:t>
            </a:r>
          </a:p>
          <a:p>
            <a:pPr marL="0" indent="0">
              <a:buNone/>
            </a:pPr>
            <a:r>
              <a:rPr lang="ru-RU" dirty="0" smtClean="0"/>
              <a:t> «Мы </a:t>
            </a:r>
            <a:r>
              <a:rPr lang="ru-RU" dirty="0"/>
              <a:t>надеялись и верили в </a:t>
            </a:r>
            <a:r>
              <a:rPr lang="ru-RU" dirty="0" smtClean="0"/>
              <a:t>победу». Первый </a:t>
            </a:r>
            <a:r>
              <a:rPr lang="ru-RU" dirty="0"/>
              <a:t>однородный член предложения «надеялись» не согласуется с «в победу</a:t>
            </a:r>
            <a:r>
              <a:rPr lang="ru-RU" dirty="0" smtClean="0"/>
              <a:t>». Исправьте предложение.</a:t>
            </a:r>
            <a:endParaRPr lang="ru-RU" dirty="0"/>
          </a:p>
          <a:p>
            <a:r>
              <a:rPr lang="ru-RU" dirty="0"/>
              <a:t>В</a:t>
            </a:r>
            <a:r>
              <a:rPr lang="ru-RU" dirty="0" smtClean="0"/>
              <a:t> </a:t>
            </a:r>
            <a:r>
              <a:rPr lang="ru-RU" dirty="0"/>
              <a:t>качестве однородных членов предложения не могут быть использованы слова разных частей </a:t>
            </a:r>
            <a:r>
              <a:rPr lang="ru-RU" dirty="0" smtClean="0"/>
              <a:t>речи.</a:t>
            </a:r>
            <a:r>
              <a:rPr lang="ru-RU" dirty="0"/>
              <a:t> </a:t>
            </a:r>
            <a:r>
              <a:rPr lang="ru-RU" dirty="0" smtClean="0"/>
              <a:t>Например</a:t>
            </a:r>
            <a:r>
              <a:rPr lang="ru-RU" dirty="0"/>
              <a:t>, </a:t>
            </a:r>
            <a:r>
              <a:rPr lang="ru-RU" dirty="0" smtClean="0"/>
              <a:t>«Я люблю</a:t>
            </a:r>
            <a:r>
              <a:rPr lang="ru-RU" dirty="0"/>
              <a:t> рисовать и живопись</a:t>
            </a:r>
            <a:r>
              <a:rPr lang="ru-RU" dirty="0" smtClean="0"/>
              <a:t>». </a:t>
            </a:r>
            <a:endParaRPr lang="ru-RU" dirty="0"/>
          </a:p>
          <a:p>
            <a:r>
              <a:rPr lang="ru-RU" dirty="0"/>
              <a:t>Если в предложении однородные члены связаны двойными союзами «не только – но и», «как – так и», «если не – то», необходимо проверить, стоят ли однородные члены предложения непосредственно после этих союзов. </a:t>
            </a:r>
            <a:r>
              <a:rPr lang="ru-RU" dirty="0" smtClean="0"/>
              <a:t>Например:  Мы </a:t>
            </a:r>
            <a:r>
              <a:rPr lang="ru-RU" dirty="0"/>
              <a:t>ждали </a:t>
            </a:r>
            <a:r>
              <a:rPr lang="ru-RU" b="1" dirty="0"/>
              <a:t>не только</a:t>
            </a:r>
            <a:r>
              <a:rPr lang="ru-RU" dirty="0"/>
              <a:t> Машу, </a:t>
            </a:r>
            <a:r>
              <a:rPr lang="ru-RU" b="1" dirty="0"/>
              <a:t>но и</a:t>
            </a:r>
            <a:r>
              <a:rPr lang="ru-RU" dirty="0"/>
              <a:t> </a:t>
            </a:r>
            <a:r>
              <a:rPr lang="ru-RU" dirty="0" smtClean="0"/>
              <a:t>Ваню. </a:t>
            </a:r>
          </a:p>
          <a:p>
            <a:pPr marL="0" indent="0">
              <a:buNone/>
            </a:pPr>
            <a:r>
              <a:rPr lang="ru-RU" dirty="0" smtClean="0"/>
              <a:t>(Исправьте: «Мы</a:t>
            </a:r>
            <a:r>
              <a:rPr lang="ru-RU" dirty="0"/>
              <a:t> </a:t>
            </a:r>
            <a:r>
              <a:rPr lang="ru-RU" b="1" dirty="0"/>
              <a:t>не только </a:t>
            </a:r>
            <a:r>
              <a:rPr lang="ru-RU" dirty="0"/>
              <a:t>ждали Машу, </a:t>
            </a:r>
            <a:r>
              <a:rPr lang="ru-RU" b="1" dirty="0" smtClean="0"/>
              <a:t>но и </a:t>
            </a:r>
            <a:r>
              <a:rPr lang="ru-RU" dirty="0" smtClean="0"/>
              <a:t>Ваню».)</a:t>
            </a:r>
            <a:endParaRPr lang="ru-RU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/>
              <a:t>4) </a:t>
            </a:r>
            <a:r>
              <a:rPr lang="ru-RU" sz="3200" b="1" dirty="0"/>
              <a:t>Ошибка в построении предложения с однородными членами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2333293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1988840"/>
            <a:ext cx="7745505" cy="4968551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endParaRPr lang="ru-RU" dirty="0" smtClean="0"/>
          </a:p>
          <a:p>
            <a:r>
              <a:rPr lang="ru-RU" dirty="0" smtClean="0"/>
              <a:t>Деепричастия </a:t>
            </a:r>
            <a:r>
              <a:rPr lang="ru-RU" dirty="0"/>
              <a:t>отвечают на вопросы: </a:t>
            </a:r>
            <a:r>
              <a:rPr lang="ru-RU" i="1" dirty="0"/>
              <a:t>что делая? что </a:t>
            </a:r>
            <a:r>
              <a:rPr lang="ru-RU" i="1" dirty="0" smtClean="0"/>
              <a:t>сделав?</a:t>
            </a:r>
            <a:r>
              <a:rPr lang="ru-RU" dirty="0"/>
              <a:t> </a:t>
            </a:r>
            <a:r>
              <a:rPr lang="ru-RU" dirty="0" smtClean="0"/>
              <a:t>Они выражают </a:t>
            </a:r>
            <a:r>
              <a:rPr lang="ru-RU" dirty="0"/>
              <a:t>добавочное действие при основном действии, выраженном глаголом. Лицо, совершающее оба действия, должно быть одно и то же. </a:t>
            </a:r>
          </a:p>
          <a:p>
            <a:pPr marL="0" indent="0">
              <a:buNone/>
            </a:pPr>
            <a:r>
              <a:rPr lang="ru-RU" dirty="0" smtClean="0"/>
              <a:t>Например: </a:t>
            </a:r>
            <a:r>
              <a:rPr lang="ru-RU" i="1" dirty="0"/>
              <a:t>Получив</a:t>
            </a:r>
            <a:r>
              <a:rPr lang="ru-RU" dirty="0"/>
              <a:t> </a:t>
            </a:r>
            <a:r>
              <a:rPr lang="ru-RU" dirty="0" smtClean="0"/>
              <a:t>начальное </a:t>
            </a:r>
            <a:r>
              <a:rPr lang="ru-RU" dirty="0"/>
              <a:t>домашнее образование в Москве, Радищева зачислили </a:t>
            </a:r>
            <a:r>
              <a:rPr lang="ru-RU" dirty="0" smtClean="0"/>
              <a:t>в </a:t>
            </a:r>
            <a:r>
              <a:rPr lang="ru-RU" dirty="0"/>
              <a:t>петербургский Пажеский корпус.</a:t>
            </a:r>
          </a:p>
          <a:p>
            <a:r>
              <a:rPr lang="ru-RU" dirty="0"/>
              <a:t>Д</a:t>
            </a:r>
            <a:r>
              <a:rPr lang="ru-RU" dirty="0" smtClean="0"/>
              <a:t>ействие </a:t>
            </a:r>
            <a:r>
              <a:rPr lang="ru-RU" dirty="0"/>
              <a:t>«зачислили»  совершают «они, какие-то люди» (неопределенно-личное предложение), а действие «получив» совершает Радищев.</a:t>
            </a:r>
          </a:p>
          <a:p>
            <a:r>
              <a:rPr lang="ru-RU" dirty="0"/>
              <a:t>Д</a:t>
            </a:r>
            <a:r>
              <a:rPr lang="ru-RU" dirty="0" smtClean="0"/>
              <a:t>еепричастный </a:t>
            </a:r>
            <a:r>
              <a:rPr lang="ru-RU" dirty="0"/>
              <a:t>оборот чаще всего нельзя использовать вместе с безличными предложениями, кроме тех случаев, когда  действие выражено словами «можно, нельзя»</a:t>
            </a:r>
          </a:p>
          <a:p>
            <a:pPr marL="0" indent="0">
              <a:buNone/>
            </a:pPr>
            <a:r>
              <a:rPr lang="ru-RU" dirty="0" smtClean="0"/>
              <a:t>(Исправьте: Говоря </a:t>
            </a:r>
            <a:r>
              <a:rPr lang="ru-RU" dirty="0"/>
              <a:t>о богатстве языка, в аудитории началась дискуссия. </a:t>
            </a:r>
            <a:r>
              <a:rPr lang="ru-RU" dirty="0" smtClean="0"/>
              <a:t>)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/>
              <a:t>5) </a:t>
            </a:r>
            <a:r>
              <a:rPr lang="ru-RU" sz="3200" b="1" dirty="0"/>
              <a:t>Неправильное построение предложения с деепричастным оборотом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0873072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1988840"/>
            <a:ext cx="7745505" cy="4869159"/>
          </a:xfrm>
        </p:spPr>
        <p:txBody>
          <a:bodyPr>
            <a:normAutofit/>
          </a:bodyPr>
          <a:lstStyle/>
          <a:p>
            <a:r>
              <a:rPr lang="ru-RU" dirty="0"/>
              <a:t>Причастие отвечает на вопросы: что делающий? что сделавший? что </a:t>
            </a:r>
            <a:r>
              <a:rPr lang="ru-RU" dirty="0" smtClean="0"/>
              <a:t>сделанный? (работающий</a:t>
            </a:r>
            <a:r>
              <a:rPr lang="ru-RU" dirty="0"/>
              <a:t>, сомневающегося, приехавшему, написанного и т.д</a:t>
            </a:r>
            <a:r>
              <a:rPr lang="ru-RU" dirty="0" smtClean="0"/>
              <a:t>.)</a:t>
            </a:r>
            <a:endParaRPr lang="ru-RU" dirty="0"/>
          </a:p>
          <a:p>
            <a:r>
              <a:rPr lang="ru-RU" dirty="0" smtClean="0"/>
              <a:t>Если </a:t>
            </a:r>
            <a:r>
              <a:rPr lang="ru-RU" dirty="0"/>
              <a:t>в предложении есть причастие, его форма (окончание) должна быть согласована с определяемым существительным.  Для этого задаем от определяемого слова вопрос к причастию. Например, «было много ребят, (каких?) </a:t>
            </a:r>
            <a:r>
              <a:rPr lang="ru-RU" dirty="0" err="1"/>
              <a:t>приехавшИХ</a:t>
            </a:r>
            <a:r>
              <a:rPr lang="ru-RU" dirty="0"/>
              <a:t> в лес». Окончание причастия должно совпадать с окончанием вопроса к нему</a:t>
            </a:r>
            <a:r>
              <a:rPr lang="ru-RU" dirty="0" smtClean="0"/>
              <a:t>.</a:t>
            </a:r>
          </a:p>
          <a:p>
            <a:r>
              <a:rPr lang="ru-RU" dirty="0" smtClean="0"/>
              <a:t>(Исправьте: Одному </a:t>
            </a:r>
            <a:r>
              <a:rPr lang="ru-RU" dirty="0"/>
              <a:t>из героев романа, ищущим смысл жизни, открывается путь к внутренней свободе</a:t>
            </a:r>
            <a:r>
              <a:rPr lang="ru-RU" dirty="0" smtClean="0"/>
              <a:t>.)</a:t>
            </a:r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/>
              <a:t>6) </a:t>
            </a:r>
            <a:r>
              <a:rPr lang="ru-RU" sz="3200" b="1" dirty="0"/>
              <a:t>Нарушение в построении предложения с причастным оборотом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6731492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1988840"/>
            <a:ext cx="7745505" cy="4968551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В косвенной речи основные ошибки связаны с неправильным средством связи или неправильным употреблением местоимения. «Ведьмак напомнил Лютику, как сражался с подводными чудовищами и потом вытащил тебя за шкирку из воды». Местоимение «тебя» здесь неуместно, надо «его</a:t>
            </a:r>
            <a:r>
              <a:rPr lang="ru-RU" dirty="0" smtClean="0"/>
              <a:t>».</a:t>
            </a:r>
          </a:p>
          <a:p>
            <a:r>
              <a:rPr lang="ru-RU" dirty="0"/>
              <a:t>Нельзя смешивать прямую и косвенную речь. Недопустимо использовать в придаточной части предложения в косвенной речи местоимения «Я, МЫ, ТЫ, ВЫ».</a:t>
            </a:r>
          </a:p>
          <a:p>
            <a:r>
              <a:rPr lang="ru-RU" dirty="0" smtClean="0"/>
              <a:t>(Исправьте: </a:t>
            </a:r>
            <a:r>
              <a:rPr lang="ru-RU" dirty="0"/>
              <a:t>«Дима признался, что</a:t>
            </a:r>
            <a:r>
              <a:rPr lang="ru-RU" b="1" dirty="0"/>
              <a:t> я</a:t>
            </a:r>
            <a:r>
              <a:rPr lang="ru-RU" dirty="0"/>
              <a:t> сегодня не готов к уроку</a:t>
            </a:r>
            <a:r>
              <a:rPr lang="ru-RU" dirty="0" smtClean="0"/>
              <a:t>».)</a:t>
            </a:r>
            <a:endParaRPr lang="ru-RU" dirty="0"/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/>
              <a:t>7) </a:t>
            </a:r>
            <a:r>
              <a:rPr lang="ru-RU" sz="3200" b="1" dirty="0"/>
              <a:t>Неправильное построение предложения с косвенной речью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37596177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303</TotalTime>
  <Words>233</Words>
  <Application>Microsoft Office PowerPoint</Application>
  <PresentationFormat>Экран (4:3)</PresentationFormat>
  <Paragraphs>55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Твердый переплет</vt:lpstr>
      <vt:lpstr>Подготовка к ЕГЭ Задание 7</vt:lpstr>
      <vt:lpstr>Виды грамматических ошибок (задание 7)</vt:lpstr>
      <vt:lpstr>1) Неправильное употребление падежной формы существительного с предлогом</vt:lpstr>
      <vt:lpstr>2) Нарушение связи между подлежащим и сказуемым</vt:lpstr>
      <vt:lpstr>3) Нарушение в построении предложения с несогласованным приложением</vt:lpstr>
      <vt:lpstr>4) Ошибка в построении предложения с однородными членами</vt:lpstr>
      <vt:lpstr>5) Неправильное построение предложения с деепричастным оборотом</vt:lpstr>
      <vt:lpstr>6) Нарушение в построении предложения с причастным оборотом</vt:lpstr>
      <vt:lpstr>7) Неправильное построение предложения с косвенной речью</vt:lpstr>
      <vt:lpstr>Источники: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Samsung</dc:creator>
  <cp:lastModifiedBy>Samsung</cp:lastModifiedBy>
  <cp:revision>13</cp:revision>
  <dcterms:created xsi:type="dcterms:W3CDTF">2015-01-11T13:50:59Z</dcterms:created>
  <dcterms:modified xsi:type="dcterms:W3CDTF">2015-01-12T13:59:36Z</dcterms:modified>
</cp:coreProperties>
</file>