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6" r:id="rId3"/>
    <p:sldId id="287" r:id="rId4"/>
    <p:sldId id="288" r:id="rId5"/>
    <p:sldId id="289" r:id="rId6"/>
    <p:sldId id="290" r:id="rId7"/>
    <p:sldId id="257" r:id="rId8"/>
    <p:sldId id="258" r:id="rId9"/>
    <p:sldId id="259" r:id="rId10"/>
    <p:sldId id="260" r:id="rId11"/>
    <p:sldId id="261" r:id="rId12"/>
    <p:sldId id="263" r:id="rId13"/>
    <p:sldId id="262" r:id="rId14"/>
    <p:sldId id="264" r:id="rId15"/>
    <p:sldId id="265" r:id="rId16"/>
    <p:sldId id="266" r:id="rId17"/>
    <p:sldId id="267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73F27BD4-E7B1-40A7-B08F-0BFB074E1123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E70D0DBC-4D8D-4174-A219-EE1584D9F694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27BD4-E7B1-40A7-B08F-0BFB074E1123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0D0DBC-4D8D-4174-A219-EE1584D9F694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27BD4-E7B1-40A7-B08F-0BFB074E1123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0D0DBC-4D8D-4174-A219-EE1584D9F694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27BD4-E7B1-40A7-B08F-0BFB074E1123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0D0DBC-4D8D-4174-A219-EE1584D9F69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73F27BD4-E7B1-40A7-B08F-0BFB074E1123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E70D0DBC-4D8D-4174-A219-EE1584D9F69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27BD4-E7B1-40A7-B08F-0BFB074E1123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0D0DBC-4D8D-4174-A219-EE1584D9F69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27BD4-E7B1-40A7-B08F-0BFB074E1123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0D0DBC-4D8D-4174-A219-EE1584D9F694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27BD4-E7B1-40A7-B08F-0BFB074E1123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0D0DBC-4D8D-4174-A219-EE1584D9F69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27BD4-E7B1-40A7-B08F-0BFB074E1123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0D0DBC-4D8D-4174-A219-EE1584D9F69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27BD4-E7B1-40A7-B08F-0BFB074E1123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0D0DBC-4D8D-4174-A219-EE1584D9F69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27BD4-E7B1-40A7-B08F-0BFB074E1123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0D0DBC-4D8D-4174-A219-EE1584D9F694}" type="slidenum">
              <a:rPr lang="ru-RU" smtClean="0"/>
              <a:t>‹#›</a:t>
            </a:fld>
            <a:endParaRPr lang="ru-RU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70D0DBC-4D8D-4174-A219-EE1584D9F69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3F27BD4-E7B1-40A7-B08F-0BFB074E1123}" type="datetimeFigureOut">
              <a:rPr lang="ru-RU" smtClean="0"/>
              <a:t>01.01.2002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0D3F3"/>
              </a:clrFrom>
              <a:clrTo>
                <a:srgbClr val="D0D3F3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9552" y="4221088"/>
            <a:ext cx="7992888" cy="2376264"/>
          </a:xfr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3200" dirty="0" smtClean="0"/>
              <a:t>Работа учителя русского языка </a:t>
            </a:r>
            <a:endParaRPr lang="ru-RU" sz="3200" dirty="0" smtClean="0"/>
          </a:p>
          <a:p>
            <a:pPr algn="ctr"/>
            <a:r>
              <a:rPr lang="ru-RU" sz="3200" dirty="0" err="1" smtClean="0">
                <a:latin typeface="Arial Black" panose="020B0A04020102020204" pitchFamily="34" charset="0"/>
              </a:rPr>
              <a:t>Инусовой</a:t>
            </a:r>
            <a:r>
              <a:rPr lang="ru-RU" sz="3200" dirty="0" smtClean="0">
                <a:latin typeface="Arial Black" panose="020B0A04020102020204" pitchFamily="34" charset="0"/>
              </a:rPr>
              <a:t> Патины Магомедовны</a:t>
            </a:r>
            <a:endParaRPr lang="ru-RU" sz="3200" dirty="0">
              <a:latin typeface="Arial Black" panose="020B0A04020102020204" pitchFamily="34" charset="0"/>
            </a:endParaRPr>
          </a:p>
          <a:p>
            <a:pPr algn="ctr"/>
            <a:r>
              <a:rPr lang="ru-RU" sz="3200" dirty="0" err="1" smtClean="0"/>
              <a:t>Шамильского</a:t>
            </a:r>
            <a:r>
              <a:rPr lang="ru-RU" sz="3200" dirty="0" smtClean="0"/>
              <a:t> района РД</a:t>
            </a:r>
            <a:endParaRPr lang="ru-RU" sz="3200" dirty="0" smtClean="0"/>
          </a:p>
          <a:p>
            <a:pPr algn="ctr"/>
            <a:endParaRPr lang="ru-RU" sz="3200" dirty="0" smtClean="0"/>
          </a:p>
          <a:p>
            <a:pPr algn="ctr"/>
            <a:r>
              <a:rPr lang="ru-RU" sz="2000" b="1" dirty="0" smtClean="0">
                <a:latin typeface="Arial Black" panose="020B0A04020102020204" pitchFamily="34" charset="0"/>
              </a:rPr>
              <a:t>2017-2018 УЧ.Г.</a:t>
            </a:r>
            <a:endParaRPr lang="ru-RU" sz="1800" b="1" dirty="0"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8415" y="1147801"/>
            <a:ext cx="8387169" cy="2862322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C00000"/>
            </a:solidFill>
            <a:prstDash val="sysDash"/>
          </a:ln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>
                  <a:solidFill>
                    <a:srgbClr val="FF0000"/>
                  </a:solidFill>
                </a:ln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Синтаксические нормы  </a:t>
            </a:r>
          </a:p>
          <a:p>
            <a:pPr algn="ctr"/>
            <a:r>
              <a:rPr lang="ru-RU" sz="6000" b="1" cap="none" spc="0" dirty="0" smtClean="0">
                <a:ln w="11430">
                  <a:solidFill>
                    <a:srgbClr val="FF0000"/>
                  </a:solidFill>
                </a:ln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Нормы согласования </a:t>
            </a:r>
          </a:p>
          <a:p>
            <a:pPr algn="ctr"/>
            <a:r>
              <a:rPr lang="ru-RU" sz="6000" b="1" cap="none" spc="0" dirty="0" smtClean="0">
                <a:ln w="11430">
                  <a:solidFill>
                    <a:srgbClr val="FF0000"/>
                  </a:solidFill>
                </a:ln>
                <a:solidFill>
                  <a:srgbClr val="8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Нормы управления</a:t>
            </a:r>
            <a:endParaRPr lang="ru-RU" sz="6000" b="1" cap="none" spc="0" dirty="0">
              <a:ln w="11430">
                <a:solidFill>
                  <a:srgbClr val="FF0000"/>
                </a:solidFill>
              </a:ln>
              <a:solidFill>
                <a:srgbClr val="8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923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5153"/>
            <a:ext cx="7200800" cy="73955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Вспомним главное!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94320" y="548680"/>
            <a:ext cx="7510128" cy="707886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1. Неправильное  употребление падежной  формы существительного с предлогом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67544" y="1556792"/>
            <a:ext cx="8377808" cy="1147588"/>
          </a:xfrm>
          <a:prstGeom prst="rect">
            <a:avLst/>
          </a:prstGeom>
          <a:solidFill>
            <a:srgbClr val="FFD1FA"/>
          </a:solidFill>
          <a:ln w="57150">
            <a:solidFill>
              <a:srgbClr val="993300"/>
            </a:solidFill>
            <a:miter lim="800000"/>
            <a:headEnd/>
            <a:tailEnd/>
          </a:ln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2800" kern="1200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61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altLang="ru-RU" sz="2000" b="1" dirty="0" smtClean="0"/>
              <a:t>Предлоги </a:t>
            </a:r>
            <a:r>
              <a:rPr lang="ru-RU" altLang="ru-RU" sz="2000" b="1" i="1" dirty="0" smtClean="0">
                <a:solidFill>
                  <a:srgbClr val="0000FF"/>
                </a:solidFill>
              </a:rPr>
              <a:t>по прибытии, по окончании, по выбытии, по исключении, по приезде</a:t>
            </a:r>
            <a:r>
              <a:rPr lang="ru-RU" altLang="ru-RU" sz="2000" b="1" i="1" dirty="0" smtClean="0"/>
              <a:t> </a:t>
            </a:r>
            <a:r>
              <a:rPr lang="ru-RU" altLang="ru-RU" sz="2000" b="1" dirty="0" smtClean="0"/>
              <a:t>имеют форму предложного падежа</a:t>
            </a:r>
            <a:r>
              <a:rPr lang="ru-RU" altLang="ru-RU" sz="3600" b="1" dirty="0" smtClean="0"/>
              <a:t>.</a:t>
            </a:r>
            <a:r>
              <a:rPr lang="ru-RU" altLang="ru-RU" dirty="0" smtClean="0"/>
              <a:t> </a:t>
            </a: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>
          <a:xfrm>
            <a:off x="442186" y="2852936"/>
            <a:ext cx="4343400" cy="266429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38100">
            <a:solidFill>
              <a:srgbClr val="FF0000"/>
            </a:solidFill>
          </a:ln>
        </p:spPr>
        <p:txBody>
          <a:bodyPr/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8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9436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7724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6012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4300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2588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0876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9164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defRPr/>
            </a:pPr>
            <a:r>
              <a:rPr lang="ru-RU" b="1" u="sng" smtClean="0"/>
              <a:t>НЕПРАВИЛЬНО:</a:t>
            </a:r>
          </a:p>
          <a:p>
            <a:pPr marL="0" indent="0">
              <a:buFontTx/>
              <a:buNone/>
              <a:defRPr/>
            </a:pPr>
            <a:r>
              <a:rPr lang="ru-RU" sz="2400" b="1" smtClean="0"/>
              <a:t>Билеты будут продаваться по прибытиЮ поезда.</a:t>
            </a:r>
          </a:p>
          <a:p>
            <a:pPr marL="0" indent="0">
              <a:buFontTx/>
              <a:buNone/>
              <a:defRPr/>
            </a:pPr>
            <a:r>
              <a:rPr lang="ru-RU" sz="2400" b="1" smtClean="0"/>
              <a:t>По приездУ в город Чичиков познакомился с городскими чиновниками.</a:t>
            </a:r>
            <a:endParaRPr lang="ru-RU" sz="2400" b="1" dirty="0" smtClean="0"/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>
          <a:xfrm>
            <a:off x="4861390" y="2859363"/>
            <a:ext cx="3983962" cy="2657869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38100">
            <a:solidFill>
              <a:srgbClr val="FF0000"/>
            </a:solidFill>
          </a:ln>
        </p:spPr>
        <p:txBody>
          <a:bodyPr/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8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9436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7724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6012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4300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2588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0876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9164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defRPr/>
            </a:pPr>
            <a:r>
              <a:rPr lang="ru-RU" b="1" u="sng" dirty="0" smtClean="0"/>
              <a:t>НЕПРАВИЛЬНО:</a:t>
            </a:r>
          </a:p>
          <a:p>
            <a:pPr marL="0" indent="0">
              <a:buFontTx/>
              <a:buNone/>
              <a:defRPr/>
            </a:pPr>
            <a:r>
              <a:rPr lang="ru-RU" sz="2400" b="1" dirty="0" smtClean="0"/>
              <a:t>Билеты будут продаваться по </a:t>
            </a:r>
            <a:r>
              <a:rPr lang="ru-RU" sz="2400" b="1" dirty="0" err="1" smtClean="0"/>
              <a:t>прибытиЮ</a:t>
            </a:r>
            <a:r>
              <a:rPr lang="ru-RU" sz="2400" b="1" dirty="0" smtClean="0"/>
              <a:t> поезда.</a:t>
            </a:r>
          </a:p>
          <a:p>
            <a:pPr marL="0" indent="0">
              <a:buFontTx/>
              <a:buNone/>
              <a:defRPr/>
            </a:pPr>
            <a:r>
              <a:rPr lang="ru-RU" sz="2400" b="1" dirty="0" smtClean="0"/>
              <a:t>По </a:t>
            </a:r>
            <a:r>
              <a:rPr lang="ru-RU" sz="2400" b="1" dirty="0" err="1" smtClean="0"/>
              <a:t>приездУ</a:t>
            </a:r>
            <a:r>
              <a:rPr lang="ru-RU" sz="2400" b="1" dirty="0" smtClean="0"/>
              <a:t> в город Чичиков познакомился с городскими чиновниками.</a:t>
            </a:r>
          </a:p>
        </p:txBody>
      </p:sp>
    </p:spTree>
    <p:extLst>
      <p:ext uri="{BB962C8B-B14F-4D97-AF65-F5344CB8AC3E}">
        <p14:creationId xmlns:p14="http://schemas.microsoft.com/office/powerpoint/2010/main" val="47188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620594"/>
            <a:ext cx="9252520" cy="5526139"/>
            <a:chOff x="-35735" y="285728"/>
            <a:chExt cx="9252520" cy="3250056"/>
          </a:xfrm>
        </p:grpSpPr>
        <p:sp>
          <p:nvSpPr>
            <p:cNvPr id="5" name="TextBox 1"/>
            <p:cNvSpPr txBox="1"/>
            <p:nvPr/>
          </p:nvSpPr>
          <p:spPr>
            <a:xfrm>
              <a:off x="285720" y="285728"/>
              <a:ext cx="2107405" cy="114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2400" b="1" dirty="0" smtClean="0">
                <a:solidFill>
                  <a:srgbClr val="FF0000"/>
                </a:solidFill>
              </a:endParaRPr>
            </a:p>
            <a:p>
              <a:r>
                <a:rPr lang="ru-RU" sz="2400" b="1" dirty="0" smtClean="0">
                  <a:solidFill>
                    <a:srgbClr val="FF0000"/>
                  </a:solidFill>
                </a:rPr>
                <a:t>БЛАГОДАРЯ</a:t>
              </a:r>
            </a:p>
            <a:p>
              <a:r>
                <a:rPr lang="ru-RU" sz="2400" b="1" dirty="0" smtClean="0">
                  <a:solidFill>
                    <a:srgbClr val="FF0000"/>
                  </a:solidFill>
                </a:rPr>
                <a:t>ВОПРЕКИ</a:t>
              </a:r>
            </a:p>
            <a:p>
              <a:r>
                <a:rPr lang="ru-RU" sz="2400" b="1" dirty="0" smtClean="0">
                  <a:solidFill>
                    <a:srgbClr val="FF0000"/>
                  </a:solidFill>
                </a:rPr>
                <a:t>СОГЛАСНО</a:t>
              </a:r>
            </a:p>
            <a:p>
              <a:r>
                <a:rPr lang="ru-RU" sz="2400" b="1" dirty="0" smtClean="0">
                  <a:solidFill>
                    <a:srgbClr val="FF0000"/>
                  </a:solidFill>
                </a:rPr>
                <a:t>ПОДОБНО</a:t>
              </a:r>
              <a:endParaRPr lang="ru-RU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6" name="TextBox 2"/>
            <p:cNvSpPr txBox="1"/>
            <p:nvPr/>
          </p:nvSpPr>
          <p:spPr>
            <a:xfrm>
              <a:off x="2393125" y="803102"/>
              <a:ext cx="7734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dirty="0" smtClean="0">
                  <a:solidFill>
                    <a:srgbClr val="00B050"/>
                  </a:solidFill>
                </a:rPr>
                <a:t>чему?</a:t>
              </a:r>
              <a:endParaRPr lang="ru-RU" dirty="0">
                <a:solidFill>
                  <a:srgbClr val="00B050"/>
                </a:solidFill>
              </a:endParaRPr>
            </a:p>
          </p:txBody>
        </p:sp>
        <p:sp>
          <p:nvSpPr>
            <p:cNvPr id="7" name="Правая фигурная скобка 6"/>
            <p:cNvSpPr/>
            <p:nvPr/>
          </p:nvSpPr>
          <p:spPr>
            <a:xfrm>
              <a:off x="2178811" y="453786"/>
              <a:ext cx="311471" cy="1000132"/>
            </a:xfrm>
            <a:prstGeom prst="rightBrace">
              <a:avLst/>
            </a:prstGeom>
            <a:ln w="38100">
              <a:solidFill>
                <a:schemeClr val="tx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TextBox 4"/>
            <p:cNvSpPr txBox="1"/>
            <p:nvPr/>
          </p:nvSpPr>
          <p:spPr>
            <a:xfrm>
              <a:off x="3036067" y="453786"/>
              <a:ext cx="2363147" cy="10679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800" b="1" dirty="0" smtClean="0">
                  <a:solidFill>
                    <a:srgbClr val="0000FF"/>
                  </a:solidFill>
                </a:rPr>
                <a:t>непогоде</a:t>
              </a:r>
            </a:p>
            <a:p>
              <a:r>
                <a:rPr lang="ru-RU" sz="2800" b="1" dirty="0">
                  <a:solidFill>
                    <a:srgbClr val="0000FF"/>
                  </a:solidFill>
                </a:rPr>
                <a:t>о</a:t>
              </a:r>
              <a:r>
                <a:rPr lang="ru-RU" sz="2800" b="1" dirty="0" smtClean="0">
                  <a:solidFill>
                    <a:srgbClr val="0000FF"/>
                  </a:solidFill>
                </a:rPr>
                <a:t>жиданиям</a:t>
              </a:r>
            </a:p>
            <a:p>
              <a:r>
                <a:rPr lang="ru-RU" sz="2800" b="1" dirty="0" smtClean="0">
                  <a:solidFill>
                    <a:srgbClr val="0000FF"/>
                  </a:solidFill>
                </a:rPr>
                <a:t>приказу</a:t>
              </a:r>
            </a:p>
            <a:p>
              <a:r>
                <a:rPr lang="ru-RU" sz="2800" b="1" dirty="0" smtClean="0">
                  <a:solidFill>
                    <a:srgbClr val="0000FF"/>
                  </a:solidFill>
                </a:rPr>
                <a:t>облаку</a:t>
              </a:r>
              <a:endParaRPr lang="ru-RU" sz="2800" b="1" dirty="0">
                <a:solidFill>
                  <a:srgbClr val="0000FF"/>
                </a:solidFill>
              </a:endParaRPr>
            </a:p>
          </p:txBody>
        </p:sp>
        <p:sp>
          <p:nvSpPr>
            <p:cNvPr id="9" name="TextBox 5"/>
            <p:cNvSpPr txBox="1"/>
            <p:nvPr/>
          </p:nvSpPr>
          <p:spPr>
            <a:xfrm>
              <a:off x="714348" y="1714488"/>
              <a:ext cx="2686954" cy="416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>
                  <a:solidFill>
                    <a:srgbClr val="FF0000"/>
                  </a:solidFill>
                </a:rPr>
                <a:t>ПО</a:t>
              </a:r>
            </a:p>
            <a:p>
              <a:r>
                <a:rPr lang="ru-RU" sz="2000" b="1" dirty="0" smtClean="0">
                  <a:solidFill>
                    <a:srgbClr val="FF0000"/>
                  </a:solidFill>
                </a:rPr>
                <a:t>= после чего-либо</a:t>
              </a:r>
            </a:p>
          </p:txBody>
        </p:sp>
        <p:sp>
          <p:nvSpPr>
            <p:cNvPr id="10" name="TextBox 6"/>
            <p:cNvSpPr txBox="1"/>
            <p:nvPr/>
          </p:nvSpPr>
          <p:spPr>
            <a:xfrm>
              <a:off x="3250381" y="1840262"/>
              <a:ext cx="2864887" cy="380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b="1" dirty="0" smtClean="0">
                  <a:solidFill>
                    <a:srgbClr val="00B050"/>
                  </a:solidFill>
                </a:rPr>
                <a:t>+ предложный падеж</a:t>
              </a:r>
            </a:p>
            <a:p>
              <a:r>
                <a:rPr lang="ru-RU" b="1" dirty="0">
                  <a:solidFill>
                    <a:srgbClr val="00B050"/>
                  </a:solidFill>
                </a:rPr>
                <a:t> </a:t>
              </a:r>
              <a:r>
                <a:rPr lang="ru-RU" b="1" dirty="0" smtClean="0">
                  <a:solidFill>
                    <a:srgbClr val="00B050"/>
                  </a:solidFill>
                </a:rPr>
                <a:t>   (в чём?)</a:t>
              </a:r>
              <a:endParaRPr lang="ru-RU" b="1" dirty="0">
                <a:solidFill>
                  <a:srgbClr val="00B050"/>
                </a:solidFill>
              </a:endParaRPr>
            </a:p>
          </p:txBody>
        </p:sp>
        <p:sp>
          <p:nvSpPr>
            <p:cNvPr id="11" name="TextBox 7"/>
            <p:cNvSpPr txBox="1"/>
            <p:nvPr/>
          </p:nvSpPr>
          <p:spPr>
            <a:xfrm>
              <a:off x="6536529" y="1714219"/>
              <a:ext cx="2305439" cy="5611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400" b="1" dirty="0" smtClean="0">
                  <a:solidFill>
                    <a:srgbClr val="0000FF"/>
                  </a:solidFill>
                </a:rPr>
                <a:t>по приезд</a:t>
              </a:r>
              <a:r>
                <a:rPr lang="ru-RU" sz="2800" b="1" dirty="0" smtClean="0">
                  <a:solidFill>
                    <a:srgbClr val="FF0000"/>
                  </a:solidFill>
                </a:rPr>
                <a:t>е</a:t>
              </a:r>
            </a:p>
            <a:p>
              <a:r>
                <a:rPr lang="ru-RU" sz="2400" b="1" dirty="0" smtClean="0">
                  <a:solidFill>
                    <a:srgbClr val="0000FF"/>
                  </a:solidFill>
                </a:rPr>
                <a:t>по прибыти</a:t>
              </a:r>
              <a:r>
                <a:rPr lang="ru-RU" sz="2800" b="1" dirty="0" smtClean="0">
                  <a:solidFill>
                    <a:srgbClr val="FF0000"/>
                  </a:solidFill>
                </a:rPr>
                <a:t>и</a:t>
              </a:r>
              <a:endParaRPr lang="ru-RU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8"/>
            <p:cNvSpPr txBox="1"/>
            <p:nvPr/>
          </p:nvSpPr>
          <p:spPr>
            <a:xfrm>
              <a:off x="-35735" y="2554507"/>
              <a:ext cx="3752950" cy="9231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400" b="1" dirty="0" smtClean="0">
                  <a:solidFill>
                    <a:srgbClr val="FF0000"/>
                  </a:solidFill>
                </a:rPr>
                <a:t>ПО</a:t>
              </a:r>
            </a:p>
            <a:p>
              <a:r>
                <a:rPr lang="ru-RU" sz="2400" b="1" dirty="0" smtClean="0">
                  <a:solidFill>
                    <a:srgbClr val="FF0000"/>
                  </a:solidFill>
                </a:rPr>
                <a:t>+ вздыхать, горевать,</a:t>
              </a:r>
            </a:p>
            <a:p>
              <a:r>
                <a:rPr lang="ru-RU" sz="2400" b="1" dirty="0">
                  <a:solidFill>
                    <a:srgbClr val="FF0000"/>
                  </a:solidFill>
                </a:rPr>
                <a:t>г</a:t>
              </a:r>
              <a:r>
                <a:rPr lang="ru-RU" sz="2400" b="1" dirty="0" smtClean="0">
                  <a:solidFill>
                    <a:srgbClr val="FF0000"/>
                  </a:solidFill>
                </a:rPr>
                <a:t>рустить, плакать, </a:t>
              </a:r>
            </a:p>
            <a:p>
              <a:r>
                <a:rPr lang="ru-RU" sz="2400" b="1" dirty="0">
                  <a:solidFill>
                    <a:srgbClr val="FF0000"/>
                  </a:solidFill>
                </a:rPr>
                <a:t>с</a:t>
              </a:r>
              <a:r>
                <a:rPr lang="ru-RU" sz="2400" b="1" dirty="0" smtClean="0">
                  <a:solidFill>
                    <a:srgbClr val="FF0000"/>
                  </a:solidFill>
                </a:rPr>
                <a:t>кучать, тосковать</a:t>
              </a:r>
            </a:p>
          </p:txBody>
        </p:sp>
        <p:sp>
          <p:nvSpPr>
            <p:cNvPr id="13" name="TextBox 9"/>
            <p:cNvSpPr txBox="1"/>
            <p:nvPr/>
          </p:nvSpPr>
          <p:spPr>
            <a:xfrm>
              <a:off x="3528153" y="2816533"/>
              <a:ext cx="20993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dirty="0" smtClean="0">
                  <a:solidFill>
                    <a:srgbClr val="00B050"/>
                  </a:solidFill>
                </a:rPr>
                <a:t>+ дательный падеж</a:t>
              </a:r>
            </a:p>
            <a:p>
              <a:r>
                <a:rPr lang="ru-RU" dirty="0">
                  <a:solidFill>
                    <a:srgbClr val="00B050"/>
                  </a:solidFill>
                </a:rPr>
                <a:t> </a:t>
              </a:r>
              <a:r>
                <a:rPr lang="ru-RU" dirty="0" smtClean="0">
                  <a:solidFill>
                    <a:srgbClr val="00B050"/>
                  </a:solidFill>
                </a:rPr>
                <a:t>   (кому? </a:t>
              </a:r>
              <a:r>
                <a:rPr lang="ru-RU" dirty="0">
                  <a:solidFill>
                    <a:srgbClr val="00B050"/>
                  </a:solidFill>
                </a:rPr>
                <a:t>ч</a:t>
              </a:r>
              <a:r>
                <a:rPr lang="ru-RU" dirty="0" smtClean="0">
                  <a:solidFill>
                    <a:srgbClr val="00B050"/>
                  </a:solidFill>
                </a:rPr>
                <a:t>ему?)</a:t>
              </a:r>
              <a:endParaRPr lang="ru-RU" dirty="0">
                <a:solidFill>
                  <a:srgbClr val="00B050"/>
                </a:solidFill>
              </a:endParaRPr>
            </a:p>
          </p:txBody>
        </p:sp>
        <p:sp>
          <p:nvSpPr>
            <p:cNvPr id="14" name="TextBox 10"/>
            <p:cNvSpPr txBox="1"/>
            <p:nvPr/>
          </p:nvSpPr>
          <p:spPr>
            <a:xfrm>
              <a:off x="6107901" y="2974651"/>
              <a:ext cx="2185214" cy="5611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800" b="1" dirty="0" smtClean="0">
                  <a:solidFill>
                    <a:srgbClr val="0000FF"/>
                  </a:solidFill>
                </a:rPr>
                <a:t>Тосковать </a:t>
              </a:r>
            </a:p>
            <a:p>
              <a:r>
                <a:rPr lang="ru-RU" sz="2800" b="1" dirty="0" smtClean="0">
                  <a:solidFill>
                    <a:srgbClr val="0000FF"/>
                  </a:solidFill>
                </a:rPr>
                <a:t>по жене</a:t>
              </a:r>
              <a:endParaRPr lang="ru-RU" sz="2800" b="1" dirty="0">
                <a:solidFill>
                  <a:srgbClr val="0000FF"/>
                </a:solidFill>
              </a:endParaRPr>
            </a:p>
          </p:txBody>
        </p:sp>
        <p:sp>
          <p:nvSpPr>
            <p:cNvPr id="15" name="Стрелка вправо 14"/>
            <p:cNvSpPr/>
            <p:nvPr/>
          </p:nvSpPr>
          <p:spPr>
            <a:xfrm>
              <a:off x="6036463" y="1924291"/>
              <a:ext cx="571504" cy="214314"/>
            </a:xfrm>
            <a:prstGeom prst="rightArrow">
              <a:avLst/>
            </a:prstGeom>
            <a:ln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>
            <a:xfrm>
              <a:off x="214282" y="2498718"/>
              <a:ext cx="721523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21"/>
            <p:cNvSpPr txBox="1"/>
            <p:nvPr/>
          </p:nvSpPr>
          <p:spPr>
            <a:xfrm>
              <a:off x="6026780" y="3058680"/>
              <a:ext cx="184731" cy="235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2000" b="1" dirty="0">
                <a:solidFill>
                  <a:schemeClr val="tx1">
                    <a:lumMod val="75000"/>
                  </a:schemeClr>
                </a:solidFill>
              </a:endParaRPr>
            </a:p>
          </p:txBody>
        </p:sp>
        <p:sp>
          <p:nvSpPr>
            <p:cNvPr id="18" name="Стрелка вправо 17"/>
            <p:cNvSpPr/>
            <p:nvPr/>
          </p:nvSpPr>
          <p:spPr>
            <a:xfrm>
              <a:off x="5536397" y="3100695"/>
              <a:ext cx="571504" cy="214314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9" name="TextBox 23"/>
            <p:cNvSpPr txBox="1"/>
            <p:nvPr/>
          </p:nvSpPr>
          <p:spPr>
            <a:xfrm>
              <a:off x="5572132" y="642918"/>
              <a:ext cx="979755" cy="235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dirty="0" smtClean="0">
                  <a:solidFill>
                    <a:srgbClr val="FF0000"/>
                  </a:solidFill>
                </a:rPr>
                <a:t>ВВИДУ</a:t>
              </a:r>
              <a:endParaRPr lang="ru-RU" sz="2000" dirty="0">
                <a:solidFill>
                  <a:srgbClr val="FF0000"/>
                </a:solidFill>
              </a:endParaRPr>
            </a:p>
          </p:txBody>
        </p:sp>
        <p:sp>
          <p:nvSpPr>
            <p:cNvPr id="20" name="TextBox 24"/>
            <p:cNvSpPr txBox="1"/>
            <p:nvPr/>
          </p:nvSpPr>
          <p:spPr>
            <a:xfrm>
              <a:off x="6429388" y="642918"/>
              <a:ext cx="7159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dirty="0" smtClean="0">
                  <a:solidFill>
                    <a:srgbClr val="00B050"/>
                  </a:solidFill>
                </a:rPr>
                <a:t>чего?</a:t>
              </a:r>
              <a:endParaRPr lang="ru-RU" dirty="0">
                <a:solidFill>
                  <a:srgbClr val="00B050"/>
                </a:solidFill>
              </a:endParaRPr>
            </a:p>
          </p:txBody>
        </p:sp>
        <p:sp>
          <p:nvSpPr>
            <p:cNvPr id="21" name="TextBox 26"/>
            <p:cNvSpPr txBox="1"/>
            <p:nvPr/>
          </p:nvSpPr>
          <p:spPr>
            <a:xfrm>
              <a:off x="7056545" y="579829"/>
              <a:ext cx="2160240" cy="416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>
                  <a:solidFill>
                    <a:srgbClr val="0000FF"/>
                  </a:solidFill>
                </a:rPr>
                <a:t>п</a:t>
              </a:r>
              <a:r>
                <a:rPr lang="ru-RU" sz="2000" b="1" dirty="0" smtClean="0">
                  <a:solidFill>
                    <a:srgbClr val="0000FF"/>
                  </a:solidFill>
                </a:rPr>
                <a:t>редстоящего мероприятия</a:t>
              </a:r>
              <a:endParaRPr lang="ru-RU" sz="2000" b="1" dirty="0">
                <a:solidFill>
                  <a:srgbClr val="0000FF"/>
                </a:solidFill>
              </a:endParaRPr>
            </a:p>
          </p:txBody>
        </p:sp>
      </p:grpSp>
      <p:pic>
        <p:nvPicPr>
          <p:cNvPr id="1026" name="Picture 2" descr="C:\Users\Андрей\Pictures\Мои рисунки\Знаки препинания\exclamation_point_card-p137411763765430847qi0i_40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4471" y="2368488"/>
            <a:ext cx="1688976" cy="168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787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6"/>
          <p:cNvPicPr>
            <a:picLocks noGrp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1268760"/>
            <a:ext cx="4226651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5720" y="1857364"/>
            <a:ext cx="4572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75000"/>
                  </a:schemeClr>
                </a:solidFill>
              </a:rPr>
              <a:t>Скучать </a:t>
            </a:r>
            <a:r>
              <a:rPr lang="ru-RU" sz="4800" b="1" dirty="0" smtClean="0">
                <a:solidFill>
                  <a:srgbClr val="FF0000"/>
                </a:solidFill>
              </a:rPr>
              <a:t>по вас </a:t>
            </a:r>
          </a:p>
          <a:p>
            <a:r>
              <a:rPr lang="ru-RU" sz="4000" b="1" dirty="0" smtClean="0">
                <a:solidFill>
                  <a:schemeClr val="tx1">
                    <a:lumMod val="75000"/>
                  </a:schemeClr>
                </a:solidFill>
              </a:rPr>
              <a:t>(местоимения в</a:t>
            </a:r>
          </a:p>
          <a:p>
            <a:r>
              <a:rPr lang="ru-RU" sz="4000" b="1" dirty="0" smtClean="0">
                <a:solidFill>
                  <a:schemeClr val="tx1">
                    <a:lumMod val="75000"/>
                  </a:schemeClr>
                </a:solidFill>
              </a:rPr>
              <a:t> предложном</a:t>
            </a:r>
          </a:p>
          <a:p>
            <a:r>
              <a:rPr lang="ru-RU" sz="4000" b="1" dirty="0" smtClean="0">
                <a:solidFill>
                  <a:schemeClr val="tx1">
                    <a:lumMod val="75000"/>
                  </a:schemeClr>
                </a:solidFill>
              </a:rPr>
              <a:t>падеже)</a:t>
            </a:r>
            <a:endParaRPr lang="ru-RU" sz="4000" b="1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267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1"/>
          <p:cNvPicPr/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02535" y="836712"/>
            <a:ext cx="8607329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07504" y="-13516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Рассмотренные выше случаи чаще всего встречаются в тестах ЕГЭ. Но мы приведем еще несколько примеров предложного управления.</a:t>
            </a:r>
          </a:p>
        </p:txBody>
      </p:sp>
    </p:spTree>
    <p:extLst>
      <p:ext uri="{BB962C8B-B14F-4D97-AF65-F5344CB8AC3E}">
        <p14:creationId xmlns:p14="http://schemas.microsoft.com/office/powerpoint/2010/main" val="292541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116632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2. Нарушение  связи  между подлежащим и сказуемым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74025" y="808999"/>
            <a:ext cx="831105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Чаще всего </a:t>
            </a:r>
            <a:r>
              <a:rPr lang="ru-RU" sz="1600" dirty="0" smtClean="0"/>
              <a:t>такие грамматические </a:t>
            </a:r>
            <a:r>
              <a:rPr lang="ru-RU" sz="1600" dirty="0"/>
              <a:t>ошибки </a:t>
            </a:r>
            <a:r>
              <a:rPr lang="ru-RU" sz="1600" dirty="0" smtClean="0"/>
              <a:t>встречаются в </a:t>
            </a:r>
            <a:r>
              <a:rPr lang="ru-RU" sz="1600" dirty="0"/>
              <a:t>сложноподчиненных предложениях </a:t>
            </a:r>
            <a:r>
              <a:rPr lang="ru-RU" sz="1600" dirty="0" smtClean="0"/>
              <a:t>и могут </a:t>
            </a:r>
            <a:r>
              <a:rPr lang="ru-RU" sz="1600" dirty="0"/>
              <a:t>быть допущены в следующих случаях:</a:t>
            </a:r>
          </a:p>
          <a:p>
            <a:pPr lvl="0"/>
            <a:r>
              <a:rPr lang="ru-RU" sz="1600" dirty="0"/>
              <a:t>Предложения, в которых придаточная часть присоединяется с помощью союзного слова </a:t>
            </a:r>
            <a:r>
              <a:rPr lang="ru-RU" sz="1600" i="1" dirty="0"/>
              <a:t>кто .</a:t>
            </a:r>
            <a:r>
              <a:rPr lang="ru-RU" sz="1600" dirty="0"/>
              <a:t>Обычно такие предложения начинаются со слов: </a:t>
            </a:r>
            <a:r>
              <a:rPr lang="ru-RU" sz="1600" i="1" dirty="0"/>
              <a:t>все, кто…, те, кто…, тот, кто…, никто из тех, кто…</a:t>
            </a:r>
            <a:r>
              <a:rPr lang="ru-RU" sz="1600" dirty="0"/>
              <a:t> и т.п.</a:t>
            </a:r>
          </a:p>
          <a:p>
            <a:r>
              <a:rPr lang="ru-RU" sz="1600" dirty="0"/>
              <a:t>Важно помнить, что местоимение </a:t>
            </a:r>
            <a:r>
              <a:rPr lang="ru-RU" sz="1600" i="1" dirty="0"/>
              <a:t>кто</a:t>
            </a:r>
            <a:r>
              <a:rPr lang="ru-RU" sz="1600" dirty="0"/>
              <a:t> употребляется только </a:t>
            </a:r>
            <a:r>
              <a:rPr lang="ru-RU" sz="1600" i="1" dirty="0"/>
              <a:t>с глаголами в форме ед. ч</a:t>
            </a:r>
            <a:r>
              <a:rPr lang="ru-RU" sz="1600" dirty="0"/>
              <a:t>.</a:t>
            </a:r>
          </a:p>
          <a:p>
            <a:r>
              <a:rPr lang="ru-RU" sz="1600" dirty="0"/>
              <a:t>При этом также необходимо обращать внимание на единство грамматических форм подлежащего и сказуемого в главной части предложения.</a:t>
            </a:r>
          </a:p>
        </p:txBody>
      </p:sp>
      <p:pic>
        <p:nvPicPr>
          <p:cNvPr id="4098" name="Picture 2" descr="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818724"/>
            <a:ext cx="4968552" cy="1042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74025" y="3498703"/>
            <a:ext cx="78703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Данное </a:t>
            </a:r>
            <a:r>
              <a:rPr lang="ru-RU" dirty="0"/>
              <a:t>предложение построено грамматически верно. Ошибочными были бы следующие варианты такого предложения:</a:t>
            </a:r>
          </a:p>
        </p:txBody>
      </p:sp>
      <p:pic>
        <p:nvPicPr>
          <p:cNvPr id="4099" name="Picture 3" descr="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612" y="4725144"/>
            <a:ext cx="6768752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758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957392"/>
          </a:xfrm>
        </p:spPr>
        <p:txBody>
          <a:bodyPr/>
          <a:lstStyle/>
          <a:p>
            <a:pPr algn="ctr">
              <a:buNone/>
            </a:pPr>
            <a:r>
              <a:rPr lang="ru-RU" sz="28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Нормы согласования</a:t>
            </a:r>
            <a:endParaRPr lang="ru-RU" sz="280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lvl="0" algn="ctr">
              <a:buNone/>
            </a:pPr>
            <a:r>
              <a:rPr lang="ru-RU" sz="2800" b="1" dirty="0">
                <a:solidFill>
                  <a:srgbClr val="FF0000"/>
                </a:solidFill>
              </a:rPr>
              <a:t>Согласование </a:t>
            </a:r>
            <a:r>
              <a:rPr lang="ru-RU" sz="2800" b="1" dirty="0" smtClean="0">
                <a:solidFill>
                  <a:srgbClr val="FF0000"/>
                </a:solidFill>
              </a:rPr>
              <a:t>подлежащего, выраженного числительным и существительным,  </a:t>
            </a:r>
            <a:r>
              <a:rPr lang="ru-RU" sz="2800" b="1" dirty="0">
                <a:solidFill>
                  <a:srgbClr val="FF0000"/>
                </a:solidFill>
              </a:rPr>
              <a:t>и сказуемого</a:t>
            </a:r>
            <a:endParaRPr lang="ru-RU" sz="28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Обычно </a:t>
            </a:r>
            <a:r>
              <a:rPr lang="ru-RU" sz="28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сказуемое ставится в форме множественного числа при подлежащем, обозначающем одушевленный предмет,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например: </a:t>
            </a:r>
            <a:r>
              <a:rPr lang="ru-RU" sz="28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Через полчаса </a:t>
            </a:r>
            <a:r>
              <a:rPr lang="ru-RU" sz="2800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восемь</a:t>
            </a:r>
            <a:r>
              <a:rPr lang="ru-RU" sz="28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вооруженных </a:t>
            </a:r>
            <a:r>
              <a:rPr lang="ru-RU" sz="2800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человек</a:t>
            </a:r>
            <a:r>
              <a:rPr lang="ru-RU" sz="28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800" i="1" u="db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вошли</a:t>
            </a:r>
            <a:r>
              <a:rPr lang="ru-RU" sz="28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дом трактирщика </a:t>
            </a:r>
            <a:endParaRPr lang="ru-RU" sz="2800" i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Н. Островский); </a:t>
            </a:r>
            <a:r>
              <a:rPr lang="ru-RU" sz="28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 в лесу </a:t>
            </a:r>
            <a:r>
              <a:rPr lang="ru-RU" sz="2800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десять всадников </a:t>
            </a:r>
            <a:r>
              <a:rPr lang="ru-RU" sz="2800" i="1" u="db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нахлестывали</a:t>
            </a:r>
            <a:r>
              <a:rPr lang="ru-RU" sz="28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лошадей 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(он же). </a:t>
            </a:r>
            <a:r>
              <a:rPr lang="ru-RU" sz="28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 же при подлежащем - неодушевленном предмете, если указывается активное действие: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800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Восемь самолетов </a:t>
            </a:r>
            <a:r>
              <a:rPr lang="ru-RU" sz="28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полка </a:t>
            </a:r>
            <a:r>
              <a:rPr lang="ru-RU" sz="2800" i="1" u="db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взлетели </a:t>
            </a:r>
            <a:r>
              <a:rPr lang="ru-RU" sz="28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попарно, соблюдая очередь 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(Н.Чуковский).</a:t>
            </a:r>
          </a:p>
          <a:p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61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6500858"/>
          </a:xfrm>
        </p:spPr>
        <p:txBody>
          <a:bodyPr/>
          <a:lstStyle/>
          <a:p>
            <a:pPr>
              <a:buNone/>
            </a:pPr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ru-RU" sz="20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. При числительных </a:t>
            </a:r>
            <a:r>
              <a:rPr lang="ru-RU" sz="2000" b="1" i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два,</a:t>
            </a:r>
            <a:r>
              <a:rPr lang="ru-RU" sz="20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000" b="1" i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три, четыре, </a:t>
            </a:r>
            <a:r>
              <a:rPr lang="ru-RU" sz="20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входящих в состав подлежащего, сказуемое обычно ставится во множественном числе:</a:t>
            </a:r>
            <a:r>
              <a:rPr lang="ru-RU" sz="20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000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Три дома </a:t>
            </a:r>
            <a:r>
              <a:rPr lang="ru-RU" sz="2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вечер </a:t>
            </a:r>
            <a:r>
              <a:rPr lang="ru-RU" sz="2000" i="1" u="db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зовут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(А. С. Пушкин); </a:t>
            </a:r>
            <a:r>
              <a:rPr lang="ru-RU" sz="2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 коляской бежали четыре пса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(А. П. Чехов)</a:t>
            </a:r>
            <a:r>
              <a:rPr lang="ru-RU" sz="2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 Кроме воинского эшелона, на станции </a:t>
            </a:r>
            <a:r>
              <a:rPr lang="ru-RU" sz="2000" i="1" u="db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ожидали оче­реди </a:t>
            </a:r>
            <a:r>
              <a:rPr lang="ru-RU" sz="2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отправление еще </a:t>
            </a:r>
            <a:r>
              <a:rPr lang="ru-RU" sz="2000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два состава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(Н. Островский).</a:t>
            </a:r>
          </a:p>
          <a:p>
            <a:pPr>
              <a:buNone/>
            </a:pPr>
            <a:r>
              <a:rPr lang="ru-RU" sz="20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При </a:t>
            </a:r>
            <a:r>
              <a:rPr lang="ru-RU" sz="20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составных числительных, оканчивающихся </a:t>
            </a:r>
            <a:r>
              <a:rPr lang="ru-RU" sz="2000" b="1" i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на один, </a:t>
            </a:r>
            <a:r>
              <a:rPr lang="ru-RU" sz="20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сказуемое ставится в единственном числе.</a:t>
            </a:r>
            <a:r>
              <a:rPr lang="ru-RU" sz="20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000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Двадцать </a:t>
            </a:r>
            <a:r>
              <a:rPr lang="ru-RU" sz="2000" b="1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один </a:t>
            </a:r>
            <a:r>
              <a:rPr lang="ru-RU" sz="2000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ученик </a:t>
            </a:r>
            <a:r>
              <a:rPr lang="ru-RU" sz="2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</a:t>
            </a:r>
            <a:r>
              <a:rPr lang="ru-RU" sz="2000" i="1" u="db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частвовал</a:t>
            </a:r>
            <a:r>
              <a:rPr lang="ru-RU" sz="2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турпоходе</a:t>
            </a:r>
            <a:r>
              <a:rPr lang="ru-RU" sz="20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>
              <a:buNone/>
            </a:pPr>
            <a:endParaRPr lang="ru-RU" sz="2000" b="1" i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0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Укажите </a:t>
            </a:r>
            <a:r>
              <a:rPr lang="ru-RU" sz="20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предложение с грамматической ошибкой (с нарушением синтаксической нормы).</a:t>
            </a:r>
          </a:p>
          <a:p>
            <a:pPr>
              <a:buNone/>
            </a:pPr>
            <a:r>
              <a:rPr lang="ru-RU" sz="20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1)  В вузы </a:t>
            </a:r>
            <a:r>
              <a:rPr lang="ru-RU" sz="2000" b="1" i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поступили </a:t>
            </a:r>
            <a:r>
              <a:rPr lang="ru-RU" sz="20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сорок один человек. </a:t>
            </a:r>
          </a:p>
          <a:p>
            <a:pPr>
              <a:buNone/>
            </a:pPr>
            <a:r>
              <a:rPr lang="ru-RU" sz="20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2)  Слово взяла профессор Сотникова</a:t>
            </a:r>
          </a:p>
          <a:p>
            <a:pPr>
              <a:buNone/>
            </a:pPr>
            <a:r>
              <a:rPr lang="ru-RU" sz="20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3)  Он был командирован в Москву согласно приказу. </a:t>
            </a:r>
          </a:p>
          <a:p>
            <a:pPr>
              <a:buNone/>
            </a:pPr>
            <a:r>
              <a:rPr lang="ru-RU" sz="20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4)  Девочка надела новое пальто.</a:t>
            </a:r>
          </a:p>
          <a:p>
            <a:pPr>
              <a:buNone/>
            </a:pPr>
            <a:r>
              <a:rPr lang="ru-RU" sz="2000" dirty="0" smtClean="0"/>
              <a:t>                                                                              1</a:t>
            </a:r>
            <a:endParaRPr lang="ru-RU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5935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14290"/>
            <a:ext cx="8572528" cy="6500858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При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словах </a:t>
            </a:r>
            <a:r>
              <a:rPr lang="ru-RU" sz="2400" b="1" i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много,</a:t>
            </a:r>
            <a:r>
              <a:rPr lang="ru-RU" sz="24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мало, немного, немало, сколько, столько </a:t>
            </a:r>
            <a:r>
              <a:rPr lang="ru-RU" sz="24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сказуемое, как правило, ставится в единственном числе,</a:t>
            </a:r>
            <a:r>
              <a:rPr lang="ru-RU" sz="24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например: </a:t>
            </a:r>
            <a:r>
              <a:rPr lang="ru-RU" sz="2400" b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Много </a:t>
            </a:r>
            <a:r>
              <a:rPr lang="ru-RU" sz="2400" b="1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книг </a:t>
            </a:r>
            <a:r>
              <a:rPr lang="ru-RU" sz="2400" b="1" i="1" u="db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стояло</a:t>
            </a:r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полках; </a:t>
            </a:r>
            <a:r>
              <a:rPr lang="ru-RU" sz="2400" b="1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Немало детей </a:t>
            </a:r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ежегодно </a:t>
            </a:r>
            <a:r>
              <a:rPr lang="ru-RU" sz="2400" b="1" i="1" u="db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отдыхает</a:t>
            </a:r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даче; </a:t>
            </a:r>
            <a:r>
              <a:rPr lang="ru-RU" sz="2400" b="1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Сколько учеников </a:t>
            </a:r>
            <a:r>
              <a:rPr lang="ru-RU" sz="2400" b="1" i="1" u="db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присутствовало</a:t>
            </a:r>
            <a:r>
              <a:rPr lang="ru-RU" sz="2400" i="1" u="db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занятиях по </a:t>
            </a:r>
            <a:r>
              <a:rPr lang="ru-RU" sz="24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физкультуре</a:t>
            </a:r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Ср. у писателей: </a:t>
            </a:r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Уже много карет проехало по этой дороге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(М. Ю. Лермонтов); </a:t>
            </a:r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мало нас от битвы уцелело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(А. С. Пушкин); </a:t>
            </a:r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Сколько еще сказок и воспоминаний осталось в ее памяти?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(М. Горький). Реже в этих случаях употребляется форма множественного числа сказуемого: </a:t>
            </a:r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Много огней и раньше и после манили не одного меня своею близостью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(В. Г. Короленко); </a:t>
            </a:r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Много глаз смотрели в широкое приплюснутое лицо длинной линии солдат с холодным молчаливым любопытством, с презрением, гадливостью (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М. Горький)</a:t>
            </a:r>
          </a:p>
          <a:p>
            <a:pPr>
              <a:buNone/>
            </a:pPr>
            <a:endParaRPr lang="ru-RU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329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8610600" cy="6572272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В 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предложения, включающих в свой состав собирательное существительное с количественным значением </a:t>
            </a:r>
            <a:r>
              <a:rPr lang="ru-RU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(большинство, меньшинство, часть т пр.)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чаще всего сказуемое употребляется в формах единственного числа,</a:t>
            </a: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если:</a:t>
            </a: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ru-RU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Существительное обозначает неодушевленный предмет: </a:t>
            </a:r>
            <a:r>
              <a:rPr lang="ru-RU" sz="2800" b="1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Большинство комнат </a:t>
            </a:r>
            <a:r>
              <a:rPr lang="ru-RU" sz="28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уже </a:t>
            </a:r>
            <a:r>
              <a:rPr lang="ru-RU" sz="2800" b="1" i="1" u="db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было отремонтировано.</a:t>
            </a:r>
            <a:endParaRPr lang="ru-RU" sz="2800" b="1" u="dbl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8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ru-RU" sz="28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Собирательное существительное имеет при себе определение: </a:t>
            </a:r>
            <a:r>
              <a:rPr lang="ru-RU" sz="2800" b="1" i="1" u="wavy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Подавляющее</a:t>
            </a:r>
            <a:r>
              <a:rPr lang="ru-RU" sz="28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800" b="1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большинство</a:t>
            </a:r>
            <a:r>
              <a:rPr lang="ru-RU" sz="28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8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школ </a:t>
            </a:r>
            <a:r>
              <a:rPr lang="ru-RU" sz="2800" b="1" i="1" u="db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приняло участие </a:t>
            </a:r>
            <a:r>
              <a:rPr lang="ru-RU" sz="28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этой олимпиаде.</a:t>
            </a:r>
            <a:endParaRPr lang="ru-RU" sz="2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endParaRPr lang="ru-RU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548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634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2048"/>
            <a:ext cx="9144000" cy="6643710"/>
          </a:xfrm>
        </p:spPr>
        <p:txBody>
          <a:bodyPr/>
          <a:lstStyle/>
          <a:p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Сказуемое употребляется в формах множественного числа,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если:</a:t>
            </a:r>
          </a:p>
          <a:p>
            <a:pPr>
              <a:buNone/>
            </a:pP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Существительное обозначает одушевленный предмет, а сказуемое указывает на то, что действия, совершаемые этим предметом, интенсивны и энергичны: </a:t>
            </a:r>
            <a:r>
              <a:rPr lang="ru-RU" sz="2000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Несколько школьников </a:t>
            </a:r>
            <a:r>
              <a:rPr lang="ru-RU" sz="2000" i="1" u="db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бросились догонять </a:t>
            </a:r>
            <a:r>
              <a:rPr lang="ru-RU" sz="2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лидера соревнований.</a:t>
            </a:r>
            <a:endParaRPr lang="ru-RU" sz="20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В предложении есть однородные подлежащие: </a:t>
            </a:r>
            <a:r>
              <a:rPr lang="ru-RU" sz="2000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Несколько мальчиков и девочек</a:t>
            </a:r>
            <a:r>
              <a:rPr lang="ru-RU" sz="2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000" i="1" u="db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интересом отнеслись </a:t>
            </a:r>
            <a:r>
              <a:rPr lang="ru-RU" sz="2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 появлению котенка в классе.</a:t>
            </a:r>
            <a:endParaRPr lang="ru-RU" sz="20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В предложении есть однородные сказуемые: </a:t>
            </a:r>
            <a:r>
              <a:rPr lang="ru-RU" sz="2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Еще до поступления в школу </a:t>
            </a:r>
            <a:r>
              <a:rPr lang="ru-RU" sz="2000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большинство первоклассников </a:t>
            </a:r>
            <a:r>
              <a:rPr lang="ru-RU" sz="2000" i="1" u="db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любили читать и умели считать</a:t>
            </a:r>
            <a:r>
              <a:rPr lang="ru-RU" sz="2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sz="20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При подлежащем, стоящем перед сказуемым, есть причастный оборот (с причастием во множественном числе) или определительное придаточное предложение с союзным словом </a:t>
            </a:r>
            <a:r>
              <a:rPr lang="ru-RU" sz="2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которые: </a:t>
            </a:r>
            <a:r>
              <a:rPr lang="ru-RU" sz="2000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Большинство родителей</a:t>
            </a:r>
            <a:r>
              <a:rPr lang="ru-RU" sz="2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2000" i="1" u="wavy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принимавших </a:t>
            </a:r>
            <a:r>
              <a:rPr lang="ru-RU" sz="2000" u="wavy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(мн. ч.) </a:t>
            </a:r>
            <a:r>
              <a:rPr lang="ru-RU" sz="2000" i="1" u="wavy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участие в организации праздника, </a:t>
            </a:r>
            <a:r>
              <a:rPr lang="ru-RU" sz="2000" i="1" u="db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остались</a:t>
            </a:r>
            <a:r>
              <a:rPr lang="ru-RU" sz="2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школе после мероприятия. </a:t>
            </a:r>
            <a:r>
              <a:rPr lang="ru-RU" sz="2000" i="1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Большинство родителей</a:t>
            </a:r>
            <a:r>
              <a:rPr lang="ru-RU" sz="2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которые принимали участие в организации праздника, </a:t>
            </a:r>
            <a:r>
              <a:rPr lang="ru-RU" sz="2000" i="1" u="dbl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остались </a:t>
            </a:r>
            <a:r>
              <a:rPr lang="ru-RU" sz="20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школе после мероприятия.</a:t>
            </a:r>
            <a:endParaRPr lang="ru-RU" sz="20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1400" i="1" dirty="0">
                <a:solidFill>
                  <a:schemeClr val="tx1"/>
                </a:solidFill>
              </a:rPr>
              <a:t> </a:t>
            </a:r>
            <a:endParaRPr lang="ru-RU" sz="1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014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2709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6643710"/>
          </a:xfrm>
        </p:spPr>
        <p:txBody>
          <a:bodyPr/>
          <a:lstStyle/>
          <a:p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Сказуемое употребляется в формах множественного числа,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если: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5</a:t>
            </a:r>
            <a:r>
              <a:rPr lang="ru-RU" sz="2400" dirty="0">
                <a:solidFill>
                  <a:schemeClr val="tx1"/>
                </a:solidFill>
              </a:rPr>
              <a:t>. Главные члены предложения оторваны друг от друга: </a:t>
            </a:r>
            <a:r>
              <a:rPr lang="ru-RU" sz="2400" i="1" u="sng" dirty="0">
                <a:solidFill>
                  <a:schemeClr val="tx1"/>
                </a:solidFill>
              </a:rPr>
              <a:t>Несколько учеников </a:t>
            </a:r>
            <a:r>
              <a:rPr lang="ru-RU" sz="2400" i="1" dirty="0">
                <a:solidFill>
                  <a:schemeClr val="tx1"/>
                </a:solidFill>
              </a:rPr>
              <a:t>первого класса петербургской гимназии </a:t>
            </a:r>
            <a:r>
              <a:rPr lang="ru-RU" sz="2400" i="1" u="dbl" dirty="0">
                <a:solidFill>
                  <a:schemeClr val="tx1"/>
                </a:solidFill>
              </a:rPr>
              <a:t>по­ехали</a:t>
            </a:r>
            <a:r>
              <a:rPr lang="ru-RU" sz="2400" i="1" dirty="0">
                <a:solidFill>
                  <a:schemeClr val="tx1"/>
                </a:solidFill>
              </a:rPr>
              <a:t> на международную конференцию в Испанию.</a:t>
            </a:r>
            <a:endParaRPr lang="ru-RU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</a:rPr>
              <a:t>  </a:t>
            </a:r>
            <a:r>
              <a:rPr lang="ru-RU" sz="2400" b="1" dirty="0">
                <a:solidFill>
                  <a:srgbClr val="FF0000"/>
                </a:solidFill>
              </a:rPr>
              <a:t>Некоторые трудности вызывают также задания, связанные с согласованием в сложноподчиненных предложениях с сочетаниями </a:t>
            </a:r>
            <a:r>
              <a:rPr lang="ru-RU" sz="2400" b="1" i="1" dirty="0">
                <a:solidFill>
                  <a:srgbClr val="FF0000"/>
                </a:solidFill>
              </a:rPr>
              <a:t>тот, кто…, те, кто…: </a:t>
            </a:r>
            <a:r>
              <a:rPr lang="ru-RU" sz="2400" b="1" i="1" u="sng" dirty="0">
                <a:solidFill>
                  <a:schemeClr val="tx1"/>
                </a:solidFill>
              </a:rPr>
              <a:t>Те</a:t>
            </a:r>
            <a:r>
              <a:rPr lang="ru-RU" sz="2400" i="1" dirty="0">
                <a:solidFill>
                  <a:schemeClr val="tx1"/>
                </a:solidFill>
              </a:rPr>
              <a:t>, кто занимается плаванием, меньше </a:t>
            </a:r>
            <a:r>
              <a:rPr lang="ru-RU" sz="2400" b="1" i="1" u="dbl" dirty="0">
                <a:solidFill>
                  <a:schemeClr val="tx1"/>
                </a:solidFill>
              </a:rPr>
              <a:t>подвержены</a:t>
            </a:r>
            <a:r>
              <a:rPr lang="ru-RU" sz="2400" i="1" dirty="0">
                <a:solidFill>
                  <a:schemeClr val="tx1"/>
                </a:solidFill>
              </a:rPr>
              <a:t> простуде» </a:t>
            </a:r>
            <a:r>
              <a:rPr lang="ru-RU" sz="2400" dirty="0">
                <a:solidFill>
                  <a:schemeClr val="tx1"/>
                </a:solidFill>
              </a:rPr>
              <a:t>а также упражнения, которые связаны с использованием однородных членов предложения с парными союзами</a:t>
            </a:r>
            <a:r>
              <a:rPr lang="ru-RU" sz="2400" i="1" dirty="0">
                <a:solidFill>
                  <a:schemeClr val="tx1"/>
                </a:solidFill>
              </a:rPr>
              <a:t> как…, так и.., не только…, но и</a:t>
            </a:r>
            <a:r>
              <a:rPr lang="ru-RU" sz="2400" i="1" dirty="0" smtClean="0">
                <a:solidFill>
                  <a:schemeClr val="tx1"/>
                </a:solidFill>
              </a:rPr>
              <a:t>..: Это </a:t>
            </a:r>
            <a:r>
              <a:rPr lang="ru-RU" sz="2400" i="1" dirty="0">
                <a:solidFill>
                  <a:schemeClr val="tx1"/>
                </a:solidFill>
              </a:rPr>
              <a:t>было интересно не только детям, но и взрослым.</a:t>
            </a:r>
            <a:r>
              <a:rPr lang="ru-RU" sz="2400" dirty="0">
                <a:solidFill>
                  <a:schemeClr val="tx1"/>
                </a:solidFill>
              </a:rPr>
              <a:t>)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</a:rPr>
              <a:t> Сказуемое ставится во множественном числе, если оно выражено именем прилагательным: </a:t>
            </a:r>
            <a:r>
              <a:rPr lang="ru-RU" sz="2400" i="1" u="sng" dirty="0">
                <a:solidFill>
                  <a:schemeClr val="tx1"/>
                </a:solidFill>
              </a:rPr>
              <a:t>Большая часть домов </a:t>
            </a:r>
            <a:r>
              <a:rPr lang="ru-RU" sz="2400" i="1" dirty="0">
                <a:solidFill>
                  <a:schemeClr val="tx1"/>
                </a:solidFill>
              </a:rPr>
              <a:t>в этом районе </a:t>
            </a:r>
            <a:r>
              <a:rPr lang="ru-RU" sz="2400" b="1" dirty="0">
                <a:solidFill>
                  <a:schemeClr val="tx1"/>
                </a:solidFill>
              </a:rPr>
              <a:t> </a:t>
            </a:r>
            <a:r>
              <a:rPr lang="ru-RU" sz="2400" b="1" i="1" u="dbl" dirty="0">
                <a:solidFill>
                  <a:schemeClr val="tx1"/>
                </a:solidFill>
              </a:rPr>
              <a:t>каменные</a:t>
            </a:r>
            <a:r>
              <a:rPr lang="ru-RU" sz="2400" b="1" i="1" dirty="0">
                <a:solidFill>
                  <a:schemeClr val="tx1"/>
                </a:solidFill>
              </a:rPr>
              <a:t>. </a:t>
            </a:r>
            <a:r>
              <a:rPr lang="ru-RU" sz="2400" b="1" dirty="0">
                <a:solidFill>
                  <a:schemeClr val="tx1"/>
                </a:solidFill>
              </a:rPr>
              <a:t>Ср.: </a:t>
            </a:r>
            <a:r>
              <a:rPr lang="ru-RU" sz="2400" i="1" u="sng" dirty="0">
                <a:solidFill>
                  <a:schemeClr val="tx1"/>
                </a:solidFill>
              </a:rPr>
              <a:t>Большинство дверей </a:t>
            </a:r>
            <a:r>
              <a:rPr lang="ru-RU" sz="2400" b="1" i="1" u="dbl" dirty="0">
                <a:solidFill>
                  <a:schemeClr val="tx1"/>
                </a:solidFill>
              </a:rPr>
              <a:t>были низки</a:t>
            </a:r>
            <a:r>
              <a:rPr lang="ru-RU" sz="2400" b="1" i="1" dirty="0">
                <a:solidFill>
                  <a:schemeClr val="tx1"/>
                </a:solidFill>
              </a:rPr>
              <a:t> </a:t>
            </a:r>
            <a:r>
              <a:rPr lang="ru-RU" sz="2400" i="1" dirty="0">
                <a:solidFill>
                  <a:schemeClr val="tx1"/>
                </a:solidFill>
              </a:rPr>
              <a:t>для его роста </a:t>
            </a:r>
            <a:r>
              <a:rPr lang="en-US" sz="2400" dirty="0">
                <a:solidFill>
                  <a:schemeClr val="tx1"/>
                </a:solidFill>
              </a:rPr>
              <a:t>I</a:t>
            </a:r>
            <a:r>
              <a:rPr lang="ru-RU" sz="2400" dirty="0">
                <a:solidFill>
                  <a:schemeClr val="tx1"/>
                </a:solidFill>
              </a:rPr>
              <a:t> (Л. Андреев).</a:t>
            </a:r>
          </a:p>
          <a:p>
            <a:pPr>
              <a:buNone/>
            </a:pPr>
            <a:endParaRPr lang="ru-RU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15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-2499"/>
            <a:ext cx="7344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3. Нарушение  в  построении предложения  с несогласованным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приложением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052736"/>
            <a:ext cx="882047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" y="3228985"/>
            <a:ext cx="8748462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6F89F7"/>
              </a:buClr>
              <a:buSzPct val="110000"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Сравним три предложения: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6F89F7"/>
              </a:buClr>
              <a:buSzPct val="110000"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rgbClr val="40458C"/>
                </a:solidFill>
                <a:effectLst/>
                <a:uLnTx/>
                <a:uFillTx/>
              </a:rPr>
              <a:t>1</a:t>
            </a:r>
            <a:r>
              <a:rPr kumimoji="0" lang="ru-RU" b="0" i="1" u="none" strike="noStrike" kern="0" cap="none" spc="0" normalizeH="0" baseline="0" noProof="0" dirty="0" smtClean="0">
                <a:ln>
                  <a:noFill/>
                </a:ln>
                <a:solidFill>
                  <a:srgbClr val="40458C"/>
                </a:solidFill>
                <a:effectLst/>
                <a:uLnTx/>
                <a:uFillTx/>
              </a:rPr>
              <a:t>) В картине (</a:t>
            </a:r>
            <a:r>
              <a:rPr kumimoji="0" lang="ru-RU" b="0" i="1" u="none" strike="noStrike" kern="0" cap="none" spc="0" normalizeH="0" baseline="0" noProof="0" dirty="0" err="1" smtClean="0">
                <a:ln>
                  <a:noFill/>
                </a:ln>
                <a:solidFill>
                  <a:srgbClr val="40458C"/>
                </a:solidFill>
                <a:effectLst/>
                <a:uLnTx/>
                <a:uFillTx/>
              </a:rPr>
              <a:t>п.п</a:t>
            </a:r>
            <a:r>
              <a:rPr kumimoji="0" lang="ru-RU" b="0" i="1" u="none" strike="noStrike" kern="0" cap="none" spc="0" normalizeH="0" baseline="0" noProof="0" dirty="0" smtClean="0">
                <a:ln>
                  <a:noFill/>
                </a:ln>
                <a:solidFill>
                  <a:srgbClr val="40458C"/>
                </a:solidFill>
                <a:effectLst/>
                <a:uLnTx/>
                <a:uFillTx/>
              </a:rPr>
              <a:t>.) «Спящий пастушок» (</a:t>
            </a:r>
            <a:r>
              <a:rPr kumimoji="0" lang="ru-RU" b="0" i="1" u="none" strike="noStrike" kern="0" cap="none" spc="0" normalizeH="0" baseline="0" noProof="0" dirty="0" err="1" smtClean="0">
                <a:ln>
                  <a:noFill/>
                </a:ln>
                <a:solidFill>
                  <a:srgbClr val="40458C"/>
                </a:solidFill>
                <a:effectLst/>
                <a:uLnTx/>
                <a:uFillTx/>
              </a:rPr>
              <a:t>и.п</a:t>
            </a:r>
            <a:r>
              <a:rPr kumimoji="0" lang="ru-RU" b="0" i="1" u="none" strike="noStrike" kern="0" cap="none" spc="0" normalizeH="0" baseline="0" noProof="0" dirty="0" smtClean="0">
                <a:ln>
                  <a:noFill/>
                </a:ln>
                <a:solidFill>
                  <a:srgbClr val="40458C"/>
                </a:solidFill>
                <a:effectLst/>
                <a:uLnTx/>
                <a:uFillTx/>
              </a:rPr>
              <a:t>.) Венецианову удалось передать всю прелесть неяркой русской природы.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6F89F7"/>
              </a:buClr>
              <a:buSzPct val="110000"/>
            </a:pPr>
            <a:r>
              <a:rPr kumimoji="0" lang="ru-RU" b="0" i="1" u="none" strike="noStrike" kern="0" cap="none" spc="0" normalizeH="0" baseline="0" noProof="0" dirty="0" smtClean="0">
                <a:ln>
                  <a:noFill/>
                </a:ln>
                <a:solidFill>
                  <a:srgbClr val="40458C"/>
                </a:solidFill>
                <a:effectLst/>
                <a:uLnTx/>
                <a:uFillTx/>
              </a:rPr>
              <a:t>2) В «Спящем пастушке» (</a:t>
            </a:r>
            <a:r>
              <a:rPr kumimoji="0" lang="ru-RU" b="0" i="1" u="none" strike="noStrike" kern="0" cap="none" spc="0" normalizeH="0" baseline="0" noProof="0" dirty="0" err="1" smtClean="0">
                <a:ln>
                  <a:noFill/>
                </a:ln>
                <a:solidFill>
                  <a:srgbClr val="40458C"/>
                </a:solidFill>
                <a:effectLst/>
                <a:uLnTx/>
                <a:uFillTx/>
              </a:rPr>
              <a:t>п.п</a:t>
            </a:r>
            <a:r>
              <a:rPr kumimoji="0" lang="ru-RU" b="0" i="1" u="none" strike="noStrike" kern="0" cap="none" spc="0" normalizeH="0" baseline="0" noProof="0" dirty="0" smtClean="0">
                <a:ln>
                  <a:noFill/>
                </a:ln>
                <a:solidFill>
                  <a:srgbClr val="40458C"/>
                </a:solidFill>
                <a:effectLst/>
                <a:uLnTx/>
                <a:uFillTx/>
              </a:rPr>
              <a:t>.) Венецианову удалось передать всю прелесть неяркой русской природы.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6F89F7"/>
              </a:buClr>
              <a:buSzPct val="110000"/>
            </a:pPr>
            <a:r>
              <a:rPr kumimoji="0" lang="ru-RU" b="0" i="1" u="none" strike="noStrike" kern="0" cap="none" spc="0" normalizeH="0" baseline="0" noProof="0" dirty="0" smtClean="0">
                <a:ln>
                  <a:noFill/>
                </a:ln>
                <a:solidFill>
                  <a:srgbClr val="40458C"/>
                </a:solidFill>
                <a:effectLst/>
                <a:uLnTx/>
                <a:uFillTx/>
              </a:rPr>
              <a:t>3) В картине (</a:t>
            </a:r>
            <a:r>
              <a:rPr kumimoji="0" lang="ru-RU" b="0" i="1" u="none" strike="noStrike" kern="0" cap="none" spc="0" normalizeH="0" baseline="0" noProof="0" dirty="0" err="1" smtClean="0">
                <a:ln>
                  <a:noFill/>
                </a:ln>
                <a:solidFill>
                  <a:srgbClr val="40458C"/>
                </a:solidFill>
                <a:effectLst/>
                <a:uLnTx/>
                <a:uFillTx/>
              </a:rPr>
              <a:t>п.п</a:t>
            </a:r>
            <a:r>
              <a:rPr kumimoji="0" lang="ru-RU" b="0" i="1" u="none" strike="noStrike" kern="0" cap="none" spc="0" normalizeH="0" baseline="0" noProof="0" dirty="0" smtClean="0">
                <a:ln>
                  <a:noFill/>
                </a:ln>
                <a:solidFill>
                  <a:srgbClr val="40458C"/>
                </a:solidFill>
                <a:effectLst/>
                <a:uLnTx/>
                <a:uFillTx/>
              </a:rPr>
              <a:t>.) «Спящем пастушке» (</a:t>
            </a:r>
            <a:r>
              <a:rPr kumimoji="0" lang="ru-RU" b="0" i="1" u="none" strike="noStrike" kern="0" cap="none" spc="0" normalizeH="0" baseline="0" noProof="0" dirty="0" err="1" smtClean="0">
                <a:ln>
                  <a:noFill/>
                </a:ln>
                <a:solidFill>
                  <a:srgbClr val="40458C"/>
                </a:solidFill>
                <a:effectLst/>
                <a:uLnTx/>
                <a:uFillTx/>
              </a:rPr>
              <a:t>п.п</a:t>
            </a:r>
            <a:r>
              <a:rPr kumimoji="0" lang="ru-RU" b="0" i="1" u="none" strike="noStrike" kern="0" cap="none" spc="0" normalizeH="0" baseline="0" noProof="0" dirty="0" smtClean="0">
                <a:ln>
                  <a:noFill/>
                </a:ln>
                <a:solidFill>
                  <a:srgbClr val="40458C"/>
                </a:solidFill>
                <a:effectLst/>
                <a:uLnTx/>
                <a:uFillTx/>
              </a:rPr>
              <a:t>.) Венецианову удалось передать всю прелесть неяркой русской природы.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6F89F7"/>
              </a:buClr>
              <a:buSzPct val="110000"/>
            </a:pPr>
            <a:r>
              <a:rPr kumimoji="0" lang="ru-RU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Первые два предложения построены грамматически верно, в третьем содержится грамматическая ошибка, так как при наличии имени нарицательного собственное должно стоять в </a:t>
            </a:r>
            <a:r>
              <a:rPr kumimoji="0" lang="ru-RU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и.п</a:t>
            </a:r>
            <a:r>
              <a:rPr kumimoji="0" lang="ru-RU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. (см. предложение 1).</a:t>
            </a:r>
            <a:endParaRPr kumimoji="0" lang="ru-RU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8913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94320" y="3799"/>
            <a:ext cx="7510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4. Ошибки  в  построении предложения  с  однородными  членами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764705"/>
            <a:ext cx="8424935" cy="2880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40"/>
            <a:ext cx="8136904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488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94320" y="3799"/>
            <a:ext cx="7510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4. Ошибки  в  построении предложения  с  однородными  членами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509" y="620688"/>
            <a:ext cx="7607802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320" y="2708920"/>
            <a:ext cx="7056784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886" y="4293096"/>
            <a:ext cx="7065218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916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94320" y="3799"/>
            <a:ext cx="7510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4. Ошибки  в  построении предложения  с  однородными  членами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8280920" cy="4464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883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94320" y="3799"/>
            <a:ext cx="75101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5.Неправильное  построение предложения  с  деепричастным оборотом 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23528" y="1124744"/>
            <a:ext cx="8472626" cy="1338710"/>
          </a:xfrm>
          <a:prstGeom prst="rect">
            <a:avLst/>
          </a:prstGeom>
          <a:solidFill>
            <a:srgbClr val="CCFFFF"/>
          </a:solidFill>
          <a:ln w="57150">
            <a:solidFill>
              <a:srgbClr val="993300"/>
            </a:solidFill>
            <a:miter lim="800000"/>
            <a:headEnd/>
            <a:tailEnd/>
          </a:ln>
        </p:spPr>
        <p:txBody>
          <a:bodyPr/>
          <a:lstStyle>
            <a:lvl1pPr algn="r" defTabSz="914400" rtl="0" eaLnBrk="1" latinLnBrk="0" hangingPunct="1">
              <a:spcBef>
                <a:spcPct val="0"/>
              </a:spcBef>
              <a:buNone/>
              <a:defRPr sz="2800" kern="1200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61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altLang="ru-RU" sz="2400" b="1" dirty="0" smtClean="0"/>
              <a:t>Глагол-сказуемое и деепричастие не должны обозначать действия разных предметов и лиц. </a:t>
            </a:r>
            <a:r>
              <a:rPr lang="ru-RU" altLang="ru-RU" sz="2000" dirty="0" smtClean="0"/>
              <a:t> 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23528" y="2708920"/>
            <a:ext cx="4267200" cy="3505200"/>
          </a:xfrm>
          <a:prstGeom prst="rect">
            <a:avLst/>
          </a:prstGeom>
          <a:gradFill rotWithShape="1">
            <a:gsLst>
              <a:gs pos="0">
                <a:srgbClr val="FF0066"/>
              </a:gs>
              <a:gs pos="50000">
                <a:schemeClr val="bg1"/>
              </a:gs>
              <a:gs pos="100000">
                <a:srgbClr val="FF0066"/>
              </a:gs>
            </a:gsLst>
            <a:lin ang="5400000" scaled="1"/>
          </a:gradFill>
          <a:ln w="38100">
            <a:solidFill>
              <a:srgbClr val="FF0000"/>
            </a:solidFill>
          </a:ln>
        </p:spPr>
        <p:txBody>
          <a:bodyPr/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8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9436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7724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6012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4300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2588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0876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9164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defRPr/>
            </a:pPr>
            <a:r>
              <a:rPr lang="ru-RU" sz="3200" b="1" u="sng" smtClean="0"/>
              <a:t>НЕПРАВИЛЬНО:</a:t>
            </a:r>
          </a:p>
          <a:p>
            <a:pPr marL="0" indent="0">
              <a:buFontTx/>
              <a:buNone/>
              <a:defRPr/>
            </a:pPr>
            <a:r>
              <a:rPr lang="ru-RU" sz="3200" b="1" i="1" smtClean="0"/>
              <a:t>Встретившись на вокзале</a:t>
            </a:r>
            <a:r>
              <a:rPr lang="ru-RU" sz="3200" b="1" smtClean="0"/>
              <a:t>, слёзы сами показались на глазах.</a:t>
            </a:r>
          </a:p>
          <a:p>
            <a:pPr marL="0" indent="0">
              <a:buFontTx/>
              <a:buNone/>
              <a:defRPr/>
            </a:pPr>
            <a:endParaRPr lang="ru-RU" b="1" smtClean="0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4716016" y="2708920"/>
            <a:ext cx="4275584" cy="3456384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38100">
            <a:solidFill>
              <a:srgbClr val="808000"/>
            </a:solidFill>
          </a:ln>
        </p:spPr>
        <p:txBody>
          <a:bodyPr/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8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9436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7724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6012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4300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2588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0876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9164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defRPr/>
            </a:pPr>
            <a:r>
              <a:rPr lang="ru-RU" sz="4400" b="1" u="sng" dirty="0" smtClean="0"/>
              <a:t>ПРАВИЛЬНО:</a:t>
            </a:r>
          </a:p>
          <a:p>
            <a:pPr marL="0" indent="0">
              <a:buFontTx/>
              <a:buNone/>
              <a:defRPr/>
            </a:pPr>
            <a:r>
              <a:rPr lang="ru-RU" sz="2800" b="1" dirty="0" smtClean="0"/>
              <a:t>Когда мы встретились на вокзале, слёзы сами показались из глаз. </a:t>
            </a:r>
          </a:p>
          <a:p>
            <a:pPr marL="0" indent="0">
              <a:buFontTx/>
              <a:buNone/>
              <a:defRPr/>
            </a:pPr>
            <a:r>
              <a:rPr lang="ru-RU" sz="2800" b="1" dirty="0" smtClean="0"/>
              <a:t>Встретившись, мы заплакали. </a:t>
            </a:r>
          </a:p>
        </p:txBody>
      </p:sp>
    </p:spTree>
    <p:extLst>
      <p:ext uri="{BB962C8B-B14F-4D97-AF65-F5344CB8AC3E}">
        <p14:creationId xmlns:p14="http://schemas.microsoft.com/office/powerpoint/2010/main" val="131305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4815"/>
            <a:ext cx="74888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6.  Нарушение  в  построении предложения  с  причастным оборотом 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764705"/>
            <a:ext cx="8568952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В предложениях, содержащих причастный оборот, необходимо обращать внимание на следующие моменты: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Согласование причастия с определяемым словом в роде, числе и падеже. </a:t>
            </a:r>
          </a:p>
          <a:p>
            <a:r>
              <a:rPr lang="ru-RU" b="1" i="1" dirty="0" smtClean="0"/>
              <a:t>Образ</a:t>
            </a:r>
            <a:r>
              <a:rPr lang="ru-RU" i="1" dirty="0" smtClean="0"/>
              <a:t> поэта-пророка, </a:t>
            </a:r>
            <a:r>
              <a:rPr lang="ru-RU" b="1" i="1" dirty="0" smtClean="0"/>
              <a:t>созданные </a:t>
            </a:r>
            <a:r>
              <a:rPr lang="ru-RU" i="1" dirty="0" smtClean="0"/>
              <a:t>Пушкиным, определял и его собственную жизнь. </a:t>
            </a:r>
          </a:p>
          <a:p>
            <a:r>
              <a:rPr lang="ru-RU" dirty="0" smtClean="0"/>
              <a:t>Определяемое слово образ стоит в </a:t>
            </a:r>
            <a:r>
              <a:rPr lang="ru-RU" dirty="0" err="1" smtClean="0"/>
              <a:t>и.п</a:t>
            </a:r>
            <a:r>
              <a:rPr lang="ru-RU" dirty="0" smtClean="0"/>
              <a:t>., ед. ч., м. р., а причастие созданные – в </a:t>
            </a:r>
            <a:r>
              <a:rPr lang="ru-RU" dirty="0" err="1" smtClean="0"/>
              <a:t>и.п</a:t>
            </a:r>
            <a:r>
              <a:rPr lang="ru-RU" dirty="0" smtClean="0"/>
              <a:t>., мн. ч. Следовательно, данное предложение построено грамматически неверно. Правильный вариант: </a:t>
            </a:r>
            <a:r>
              <a:rPr lang="ru-RU" i="1" dirty="0" smtClean="0"/>
              <a:t>Образ поэта-пророка, </a:t>
            </a:r>
            <a:r>
              <a:rPr lang="ru-RU" b="1" i="1" dirty="0" smtClean="0"/>
              <a:t>созданный</a:t>
            </a:r>
            <a:r>
              <a:rPr lang="ru-RU" i="1" dirty="0" smtClean="0"/>
              <a:t> Пушкиным, определял и его собственную жизнь. </a:t>
            </a:r>
            <a:endParaRPr lang="ru-RU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3284984"/>
            <a:ext cx="8496944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Определяемое слово не должно разрывать причастный оборот, оно может стоять только  перед ним или после. </a:t>
            </a:r>
          </a:p>
          <a:p>
            <a:r>
              <a:rPr lang="ru-RU" i="1" dirty="0" smtClean="0"/>
              <a:t>Мне было поручено уничтожить </a:t>
            </a:r>
            <a:r>
              <a:rPr lang="ru-RU" b="1" i="1" dirty="0" smtClean="0"/>
              <a:t>засевшего снайпера на дереве. </a:t>
            </a:r>
          </a:p>
          <a:p>
            <a:r>
              <a:rPr lang="ru-RU" dirty="0" smtClean="0"/>
              <a:t>Определяемое слово </a:t>
            </a:r>
            <a:r>
              <a:rPr lang="ru-RU" b="1" i="1" dirty="0" smtClean="0"/>
              <a:t>снайпера</a:t>
            </a:r>
            <a:r>
              <a:rPr lang="ru-RU" dirty="0" smtClean="0"/>
              <a:t> разрывает в данном предложении причастный оборот </a:t>
            </a:r>
            <a:r>
              <a:rPr lang="ru-RU" b="1" i="1" dirty="0" smtClean="0"/>
              <a:t>засевшего на дереве</a:t>
            </a:r>
            <a:r>
              <a:rPr lang="ru-RU" dirty="0" smtClean="0"/>
              <a:t>, следовательно, в этом предложении содержится грамматическая ошибка. Правильные варианты: </a:t>
            </a:r>
            <a:r>
              <a:rPr lang="ru-RU" i="1" dirty="0" smtClean="0"/>
              <a:t>Мне было поручено уничтожить </a:t>
            </a:r>
            <a:r>
              <a:rPr lang="ru-RU" b="1" i="1" dirty="0" smtClean="0"/>
              <a:t>снайпера, засевшего на дереве</a:t>
            </a:r>
            <a:r>
              <a:rPr lang="ru-RU" i="1" dirty="0" smtClean="0"/>
              <a:t>. Мне было поручено </a:t>
            </a:r>
          </a:p>
          <a:p>
            <a:r>
              <a:rPr lang="ru-RU" i="1" dirty="0" smtClean="0"/>
              <a:t>уничтожить </a:t>
            </a:r>
            <a:r>
              <a:rPr lang="ru-RU" b="1" i="1" dirty="0" smtClean="0"/>
              <a:t>засевшего на дереве снайпера. 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32624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4815"/>
            <a:ext cx="74888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6.  Нарушение  в  построении предложения  с  причастным оборотом 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94320" y="1052736"/>
            <a:ext cx="7078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Необходимо правильно найти определяемое слово. </a:t>
            </a:r>
            <a:endParaRPr lang="ru-RU" dirty="0"/>
          </a:p>
        </p:txBody>
      </p:sp>
      <p:pic>
        <p:nvPicPr>
          <p:cNvPr id="9218" name="Picture 2" descr="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556792"/>
            <a:ext cx="5328592" cy="692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87624" y="2420888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данном предложении определяемым является слово сына, а не лицо, следовательно, верный вариант: </a:t>
            </a:r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224213"/>
            <a:ext cx="5472608" cy="61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598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1640" y="188640"/>
            <a:ext cx="74168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 7. Неправильное  построение предложения  с  косвенной речью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731712"/>
            <a:ext cx="7128792" cy="2054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56848"/>
            <a:ext cx="7181850" cy="1263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163" y="4106278"/>
            <a:ext cx="7166327" cy="2733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161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31640" y="188640"/>
            <a:ext cx="74168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 Попробуем решить это задание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87149" y="476672"/>
            <a:ext cx="7654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7-1. Установите  </a:t>
            </a:r>
            <a:r>
              <a:rPr lang="ru-RU" sz="1600" dirty="0"/>
              <a:t>соответствие   между  предложениями  и  допущенными  в  них </a:t>
            </a:r>
          </a:p>
          <a:p>
            <a:r>
              <a:rPr lang="ru-RU" sz="1600" dirty="0"/>
              <a:t>грамматическими  ошибками:  к  каждой  позиции  первого  столбца  подберите </a:t>
            </a:r>
            <a:r>
              <a:rPr lang="ru-RU" sz="1600" dirty="0" smtClean="0"/>
              <a:t>соответствующую </a:t>
            </a:r>
            <a:r>
              <a:rPr lang="ru-RU" sz="1600" dirty="0"/>
              <a:t>позицию из второго столбца.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412025"/>
              </p:ext>
            </p:extLst>
          </p:nvPr>
        </p:nvGraphicFramePr>
        <p:xfrm>
          <a:off x="107504" y="1307669"/>
          <a:ext cx="8784975" cy="4222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9407"/>
                <a:gridCol w="3925568"/>
              </a:tblGrid>
              <a:tr h="59536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ПРЕДЛОЖЕНИЯ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ГРАММАТИЧЕСКИЕ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ОШИБКИ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А) Бла­го­да­ря </a:t>
                      </a:r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по­вы­ше­ния уров­ня сер­ви­са в фир­мен­ных ма­га­зи­нах стало боль­ше по­ку­па­те­лей.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1)  неправильное  употребление падежной  формы существительного с предлогом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Б) В своих ста­тьях этот жур­на­лист по­ста­вил во­про­сы, вол­ну­ю­щих мно­гих его со­вре­мен­ни­ков. </a:t>
                      </a:r>
                      <a:endParaRPr lang="ru-RU" sz="1400" b="1" i="1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2)  нарушение  связи  между подлежащим и сказуемым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В) Те, кто с дет­ства стре­мит­ся к мечте, часто ре­а­ли­зу­ет свои жиз­нен­ные планы.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3)  нарушение  в  построении предложения  с </a:t>
                      </a:r>
                    </a:p>
                    <a:p>
                      <a:pPr algn="l"/>
                      <a:r>
                        <a:rPr lang="ru-RU" sz="1400" dirty="0" smtClean="0"/>
                        <a:t>несогласованным приложением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Г) Хи­ми­че­ская ре­ак­ция по­ка­зы­ва­ет и по­мо­га­ет разо­брать­ся в со­ста­ве ве­ще­ства.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4)  ошибка  в  построении предложения  с  однородными членами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smtClean="0">
                          <a:solidFill>
                            <a:schemeClr val="tx1"/>
                          </a:solidFill>
                          <a:latin typeface="+mn-lt"/>
                        </a:rPr>
                        <a:t>Д)  Создавая </a:t>
                      </a:r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живописное полотно</a:t>
                      </a:r>
                      <a:r>
                        <a:rPr lang="ru-RU" sz="1400" b="1" i="1" smtClean="0">
                          <a:solidFill>
                            <a:schemeClr val="tx1"/>
                          </a:solidFill>
                          <a:latin typeface="+mn-lt"/>
                        </a:rPr>
                        <a:t>,     </a:t>
                      </a:r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работа велась несколько дней.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5)  неправильное  построение предложения  с  деепричастным оборотом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6)  нарушение  в  построении предложения  с  причастным оборотом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7)  неправильное  построение предложения  с  косвенной речью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063750"/>
              </p:ext>
            </p:extLst>
          </p:nvPr>
        </p:nvGraphicFramePr>
        <p:xfrm>
          <a:off x="5580113" y="5877272"/>
          <a:ext cx="299965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931"/>
                <a:gridCol w="599931"/>
                <a:gridCol w="599931"/>
                <a:gridCol w="599931"/>
                <a:gridCol w="599931"/>
              </a:tblGrid>
              <a:tr h="29375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375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026" name="Picture 2" descr="C:\Users\Андрей\Pictures\Мои рисунки\ЕГЭ, ГИА\image00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355"/>
            <a:ext cx="1475656" cy="488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864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1306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7149" y="476672"/>
            <a:ext cx="7654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7-2. Установите  </a:t>
            </a:r>
            <a:r>
              <a:rPr lang="ru-RU" sz="1600" dirty="0"/>
              <a:t>соответствие   между  предложениями  и  допущенными  в  них </a:t>
            </a:r>
          </a:p>
          <a:p>
            <a:r>
              <a:rPr lang="ru-RU" sz="1600" dirty="0"/>
              <a:t>грамматическими  ошибками:  к  каждой  позиции  первого  столбца  подберите </a:t>
            </a:r>
            <a:r>
              <a:rPr lang="ru-RU" sz="1600" dirty="0" smtClean="0"/>
              <a:t>соответствующую </a:t>
            </a:r>
            <a:r>
              <a:rPr lang="ru-RU" sz="1600" dirty="0"/>
              <a:t>позицию из второго столбца.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755046"/>
              </p:ext>
            </p:extLst>
          </p:nvPr>
        </p:nvGraphicFramePr>
        <p:xfrm>
          <a:off x="107504" y="1307669"/>
          <a:ext cx="8784975" cy="4649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9407"/>
                <a:gridCol w="3925568"/>
              </a:tblGrid>
              <a:tr h="59536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ПРЕДЛОЖЕНИЯ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ГРАММАТИЧЕСКИЕ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ОШИБКИ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А) Де­ле­га­ция на­прав­ля­лась к дому из­вест­но­го учёного, на­хо­див­ший­ся не­да­ле­ко от глав­ной пло­ща­ди.</a:t>
                      </a:r>
                      <a:b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lang="ru-RU" sz="1400" b="1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1)  неправильное  употребление падежной  формы существительного с предлогом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Б) Зим­няя сес­сия сту­ден­тов про­хо­ди­ла со­глас­но рас­пи­са­ния.</a:t>
                      </a:r>
                      <a:endParaRPr lang="ru-RU" sz="1100" b="1" i="1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2)  нарушение  связи  между подлежащим и сказуемым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В)</a:t>
                      </a:r>
                      <a:r>
                        <a:rPr lang="ru-RU" sz="1400" b="1" i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Впер­вые оперу «</a:t>
                      </a:r>
                      <a:r>
                        <a:rPr lang="ru-RU" sz="1400" b="1" i="1" dirty="0" err="1" smtClean="0">
                          <a:effectLst/>
                          <a:latin typeface="Times New Roman"/>
                          <a:ea typeface="Times New Roman"/>
                        </a:rPr>
                        <a:t>Хо­ван­щи­ну</a:t>
                      </a: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» я слу­шал вме­сте с ро­ди­те­ля­ми.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3)  нарушение  в  построении предложения  с </a:t>
                      </a:r>
                    </a:p>
                    <a:p>
                      <a:pPr algn="l"/>
                      <a:r>
                        <a:rPr lang="ru-RU" sz="1400" dirty="0" smtClean="0"/>
                        <a:t>несогласованным приложением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Г) Все, кто рано на­чи­на­ет учить ино­стран­ный язык, овла­де­ва­ет им в со­вер­шен­стве.</a:t>
                      </a:r>
                      <a:endParaRPr lang="ru-RU" sz="1100" b="1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4)  ошибка  в  построении предложения  с  однородными членами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Д) </a:t>
                      </a:r>
                      <a:r>
                        <a:rPr lang="ru-RU" sz="1400" b="1" i="1" dirty="0" smtClean="0"/>
                        <a:t>Алёхин, входя в гостиную, воскликнул, что я очень рад всех нас видеть.</a:t>
                      </a:r>
                    </a:p>
                    <a:p>
                      <a:pPr algn="l"/>
                      <a:endParaRPr lang="ru-RU" sz="1400" b="1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5)  неправильное  построение предложения  с  деепричастным оборотом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6)  нарушение  в  построении предложения  с  причастным оборотом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7)  неправильное  построение предложения  с  косвенной речью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074833"/>
              </p:ext>
            </p:extLst>
          </p:nvPr>
        </p:nvGraphicFramePr>
        <p:xfrm>
          <a:off x="5580112" y="5949280"/>
          <a:ext cx="299965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931"/>
                <a:gridCol w="599931"/>
                <a:gridCol w="599931"/>
                <a:gridCol w="599931"/>
                <a:gridCol w="599931"/>
              </a:tblGrid>
              <a:tr h="29375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375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7" name="Picture 2" descr="C:\Users\Андрей\Pictures\Мои рисунки\ЕГЭ, ГИА\image00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355"/>
            <a:ext cx="1475656" cy="488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31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7149" y="476672"/>
            <a:ext cx="7654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7-3. Установите  </a:t>
            </a:r>
            <a:r>
              <a:rPr lang="ru-RU" sz="1600" dirty="0"/>
              <a:t>соответствие   между  предложениями  и  допущенными  в  них </a:t>
            </a:r>
          </a:p>
          <a:p>
            <a:r>
              <a:rPr lang="ru-RU" sz="1600" dirty="0"/>
              <a:t>грамматическими  ошибками:  к  каждой  позиции  первого  столбца  подберите </a:t>
            </a:r>
            <a:r>
              <a:rPr lang="ru-RU" sz="1600" dirty="0" smtClean="0"/>
              <a:t>соответствующую </a:t>
            </a:r>
            <a:r>
              <a:rPr lang="ru-RU" sz="1600" dirty="0"/>
              <a:t>позицию из второго столбца.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479442"/>
              </p:ext>
            </p:extLst>
          </p:nvPr>
        </p:nvGraphicFramePr>
        <p:xfrm>
          <a:off x="107504" y="1307669"/>
          <a:ext cx="8784975" cy="44358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9407"/>
                <a:gridCol w="3925568"/>
              </a:tblGrid>
              <a:tr h="59536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ПРЕДЛОЖЕНИЯ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ГРАММАТИЧЕСКИЕ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ОШИБКИ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А) Проблемы экономики и бизнеса были в центре внимания ведущего телепередачи «Деловой Москвы».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1)  неправильное  употребление падежной  формы существительного с предлогом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Б) Уезжая в путешествие,  вдруг к нам пришли гости.</a:t>
                      </a:r>
                    </a:p>
                    <a:p>
                      <a:pPr algn="l"/>
                      <a:endParaRPr lang="ru-RU" sz="1100" b="1" i="1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2)  нарушение  связи  между подлежащим и сказуемым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В) Сестры увлекались и хорошо разбирались в современной музыке.</a:t>
                      </a:r>
                    </a:p>
                    <a:p>
                      <a:pPr algn="l"/>
                      <a:endParaRPr lang="ru-RU" sz="1400" b="1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3)  нарушение  в  построении предложения  с </a:t>
                      </a:r>
                    </a:p>
                    <a:p>
                      <a:pPr algn="l"/>
                      <a:r>
                        <a:rPr lang="ru-RU" sz="1400" dirty="0" smtClean="0"/>
                        <a:t>несогласованным приложением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Г) Все, кто бы ни писал о рус­ской при­ро­де, от­ме­чал её по­э­тич­ность и жи­во­пис­ность</a:t>
                      </a:r>
                      <a:endParaRPr lang="ru-RU" sz="1000" b="1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4)  ошибка  в  построении предложения  с  однородными членами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Д) А.П. Чехов в письме из Ялты описывает о путешествии в ботанический сад.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5)  неправильное  построение предложения  с  деепричастным оборотом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6)  нарушение  в  построении предложения  с  причастным оборотом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7)  неправильное  построение предложения  с  косвенной речью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698886"/>
              </p:ext>
            </p:extLst>
          </p:nvPr>
        </p:nvGraphicFramePr>
        <p:xfrm>
          <a:off x="5580112" y="5949280"/>
          <a:ext cx="299965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931"/>
                <a:gridCol w="599931"/>
                <a:gridCol w="599931"/>
                <a:gridCol w="599931"/>
                <a:gridCol w="599931"/>
              </a:tblGrid>
              <a:tr h="29375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375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7" name="Picture 2" descr="C:\Users\Андрей\Pictures\Мои рисунки\ЕГЭ, ГИА\image00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355"/>
            <a:ext cx="1475656" cy="488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03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7149" y="476672"/>
            <a:ext cx="7654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7-4. Установите  </a:t>
            </a:r>
            <a:r>
              <a:rPr lang="ru-RU" sz="1600" dirty="0"/>
              <a:t>соответствие   между  предложениями  и  допущенными  в  них </a:t>
            </a:r>
          </a:p>
          <a:p>
            <a:r>
              <a:rPr lang="ru-RU" sz="1600" dirty="0"/>
              <a:t>грамматическими  ошибками:  к  каждой  позиции  первого  столбца  подберите </a:t>
            </a:r>
            <a:r>
              <a:rPr lang="ru-RU" sz="1600" dirty="0" smtClean="0"/>
              <a:t>соответствующую </a:t>
            </a:r>
            <a:r>
              <a:rPr lang="ru-RU" sz="1600" dirty="0"/>
              <a:t>позицию из второго столбца.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425576"/>
              </p:ext>
            </p:extLst>
          </p:nvPr>
        </p:nvGraphicFramePr>
        <p:xfrm>
          <a:off x="107504" y="1307669"/>
          <a:ext cx="8784975" cy="4553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9407"/>
                <a:gridCol w="3925568"/>
              </a:tblGrid>
              <a:tr h="39313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ПРЕДЛОЖЕНИЯ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ГРАММАТИЧЕСКИЕ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ОШИБКИ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А) </a:t>
                      </a:r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Учёный обратился к представителям стран Африки, присутствовавшими на конгрессе.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1)  неправильное  употребление падежной  формы существительного с предлогом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Б) Среди научных трудов Ф.И. Буслаева прежде всего следует упомянуть его книгу «Историческую грамматику русского языка»</a:t>
                      </a:r>
                    </a:p>
                    <a:p>
                      <a:pPr algn="l"/>
                      <a:endParaRPr lang="ru-RU" sz="1100" b="1" i="1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2)  нарушение  связи  между подлежащим и сказуемым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В)</a:t>
                      </a:r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Вопреки  правил пунктуации, журналисты часто употреб­ляют тире вместо двоеточия.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3)  нарушение  в  построении предложения  с </a:t>
                      </a:r>
                    </a:p>
                    <a:p>
                      <a:pPr algn="l"/>
                      <a:r>
                        <a:rPr lang="ru-RU" sz="1400" dirty="0" smtClean="0"/>
                        <a:t>несогласованным приложением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Г) Химическая реакция показывает и помогает разобраться в составе вещества.</a:t>
                      </a:r>
                    </a:p>
                    <a:p>
                      <a:pPr algn="l"/>
                      <a:endParaRPr lang="ru-RU" sz="1000" b="1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4)  ошибка  в  построении предложения  с  однородными членами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Д) )Водитель маршрутного такси сказал вновь вошедшим пассажирам, что оплатите проезд.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5)  неправильное  построение предложения  с  деепричастным оборотом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6)  нарушение  в  построении предложения  с  причастным оборотом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7)  неправильное  построение предложения  с  косвенной речью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5180874"/>
              </p:ext>
            </p:extLst>
          </p:nvPr>
        </p:nvGraphicFramePr>
        <p:xfrm>
          <a:off x="5580112" y="5949280"/>
          <a:ext cx="299965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931"/>
                <a:gridCol w="599931"/>
                <a:gridCol w="599931"/>
                <a:gridCol w="599931"/>
                <a:gridCol w="599931"/>
              </a:tblGrid>
              <a:tr h="29375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375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7" name="Picture 2" descr="C:\Users\Андрей\Pictures\Мои рисунки\ЕГЭ, ГИА\image00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355"/>
            <a:ext cx="1475656" cy="488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505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7149" y="476672"/>
            <a:ext cx="7654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7-5. Установите  </a:t>
            </a:r>
            <a:r>
              <a:rPr lang="ru-RU" sz="1600" dirty="0"/>
              <a:t>соответствие   между  предложениями  и  допущенными  в  них </a:t>
            </a:r>
          </a:p>
          <a:p>
            <a:r>
              <a:rPr lang="ru-RU" sz="1600" dirty="0"/>
              <a:t>грамматическими  ошибками:  к  каждой  позиции  первого  столбца  подберите </a:t>
            </a:r>
            <a:r>
              <a:rPr lang="ru-RU" sz="1600" dirty="0" smtClean="0"/>
              <a:t>соответствующую </a:t>
            </a:r>
            <a:r>
              <a:rPr lang="ru-RU" sz="1600" dirty="0"/>
              <a:t>позицию из второго столбца.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682479"/>
              </p:ext>
            </p:extLst>
          </p:nvPr>
        </p:nvGraphicFramePr>
        <p:xfrm>
          <a:off x="107504" y="1307669"/>
          <a:ext cx="8784975" cy="44469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9407"/>
                <a:gridCol w="3925568"/>
              </a:tblGrid>
              <a:tr h="39313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ПРЕДЛОЖЕНИЯ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ГРАММАТИЧЕСКИЕ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ОШИБКИ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А) Отогнав акул далеко в море, спасателей уже ничто не волновало.</a:t>
                      </a:r>
                    </a:p>
                    <a:p>
                      <a:pPr algn="l"/>
                      <a:endParaRPr lang="ru-RU" sz="1400" b="1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1)  неправильное  употребление падежной  формы существительного с предлогом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Б) Благодаря статьи в газете мы узнали о возобновлении туристского теплоходного маршрута к «Северным островам».</a:t>
                      </a:r>
                      <a:endParaRPr lang="ru-RU" sz="1100" b="1" i="1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2)  нарушение  связи  между подлежащим и сказуемым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В) В апрельском номере журнала «Юности» были опубликованы стихи молодого талантливого поэта.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3)  нарушение  в  построении предложения  с </a:t>
                      </a:r>
                    </a:p>
                    <a:p>
                      <a:pPr algn="l"/>
                      <a:r>
                        <a:rPr lang="ru-RU" sz="1400" dirty="0" smtClean="0"/>
                        <a:t>несогласованным приложением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Г) </a:t>
                      </a:r>
                      <a:r>
                        <a:rPr lang="ru-RU" sz="1400" b="1" i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Студенты помогали группе геологов, прибывшим из Петербурга.</a:t>
                      </a:r>
                      <a:endParaRPr lang="ru-RU" sz="1000" b="1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4)  ошибка  в  построении предложения  с  однородными членами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Д)</a:t>
                      </a:r>
                      <a:r>
                        <a:rPr lang="ru-RU" sz="1400" b="1" i="1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Международная общественность понимает и озабочена проблемами экономики развивающихся стран.</a:t>
                      </a:r>
                      <a:endParaRPr lang="ru-RU" sz="1400" b="1" i="1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5)  неправильное  построение предложения  с  деепричастным оборотом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6)  нарушение  в  построении предложения  с  причастным оборотом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 7)  неправильное  построение предложения  с  косвенной речью </a:t>
                      </a:r>
                      <a:endParaRPr lang="ru-RU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238021"/>
              </p:ext>
            </p:extLst>
          </p:nvPr>
        </p:nvGraphicFramePr>
        <p:xfrm>
          <a:off x="5580112" y="5949280"/>
          <a:ext cx="299965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931"/>
                <a:gridCol w="599931"/>
                <a:gridCol w="599931"/>
                <a:gridCol w="599931"/>
                <a:gridCol w="599931"/>
              </a:tblGrid>
              <a:tr h="29375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375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7" name="Picture 2" descr="C:\Users\Андрей\Pictures\Мои рисунки\ЕГЭ, ГИА\image00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355"/>
            <a:ext cx="1475656" cy="488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820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дрей\Pictures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766">
            <a:off x="2603254" y="3355005"/>
            <a:ext cx="3199558" cy="255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20561815">
            <a:off x="47184" y="2309415"/>
            <a:ext cx="729007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Желаю удачи!!!</a:t>
            </a:r>
            <a:endParaRPr lang="ru-RU" sz="8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316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4568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2777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6419056" cy="51845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/>
              <a:t>Доклад </a:t>
            </a:r>
            <a:br>
              <a:rPr lang="ru-RU" sz="5400" dirty="0" smtClean="0"/>
            </a:br>
            <a:r>
              <a:rPr lang="ru-RU" sz="5400" dirty="0" smtClean="0"/>
              <a:t>подготовила учительница русского языка и литературы </a:t>
            </a:r>
            <a:br>
              <a:rPr lang="ru-RU" sz="5400" dirty="0" smtClean="0"/>
            </a:br>
            <a:r>
              <a:rPr lang="ru-RU" sz="5400" dirty="0" err="1" smtClean="0">
                <a:latin typeface="Arial Black" panose="020B0A04020102020204" pitchFamily="34" charset="0"/>
              </a:rPr>
              <a:t>Инусова</a:t>
            </a:r>
            <a:r>
              <a:rPr lang="ru-RU" sz="5400" dirty="0" smtClean="0">
                <a:latin typeface="Arial Black" panose="020B0A04020102020204" pitchFamily="34" charset="0"/>
              </a:rPr>
              <a:t> Патина Магомедовна</a:t>
            </a:r>
            <a:r>
              <a:rPr lang="ru-RU" dirty="0" smtClean="0">
                <a:latin typeface="Arial Black" panose="020B0A04020102020204" pitchFamily="34" charset="0"/>
              </a:rPr>
              <a:t>. 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353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836712"/>
            <a:ext cx="8352928" cy="58326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Формат задания, проверяющий знание синтаксических норм, норм согласования и управления очень изменился в сравнении с предыдущими годами, но теоретический материал, необходимый для успешного решения этой части ЕГЭ нужен тот же. Мы повторим и систематизируем его.</a:t>
            </a:r>
          </a:p>
          <a:p>
            <a:pPr marL="0" indent="0">
              <a:buNone/>
            </a:pPr>
            <a:r>
              <a:rPr lang="ru-RU" sz="2400" dirty="0"/>
              <a:t>Учтём, что  з</a:t>
            </a:r>
            <a:r>
              <a:rPr lang="ru-RU" sz="2400" dirty="0" smtClean="0"/>
              <a:t>а </a:t>
            </a:r>
            <a:r>
              <a:rPr lang="ru-RU" sz="2400" dirty="0"/>
              <a:t>выполнение задания 7 может быть выставлено от 0 до 5-и баллов. За </a:t>
            </a:r>
            <a:r>
              <a:rPr lang="ru-RU" sz="2400" dirty="0" smtClean="0"/>
              <a:t> каждую  </a:t>
            </a:r>
            <a:r>
              <a:rPr lang="ru-RU" sz="2400" dirty="0"/>
              <a:t>верно  указанную  цифру,  соответствующую  номеру  из  списка, </a:t>
            </a:r>
            <a:r>
              <a:rPr lang="ru-RU" sz="2400" dirty="0" smtClean="0"/>
              <a:t>экзаменуемый </a:t>
            </a:r>
            <a:r>
              <a:rPr lang="ru-RU" sz="2400" dirty="0"/>
              <a:t>получает по 1 баллу (5 баллов: нет ошибок; 4 балла: допущена </a:t>
            </a:r>
            <a:r>
              <a:rPr lang="ru-RU" sz="2400" dirty="0" smtClean="0"/>
              <a:t>1  </a:t>
            </a:r>
            <a:r>
              <a:rPr lang="ru-RU" sz="2400" dirty="0"/>
              <a:t>ошибка;  3  балла:  допущено  2  ошибки;  2  балла:  верно  указаны  2  цифры;  </a:t>
            </a:r>
            <a:r>
              <a:rPr lang="ru-RU" sz="2400" dirty="0" smtClean="0"/>
              <a:t>1  </a:t>
            </a:r>
            <a:r>
              <a:rPr lang="ru-RU" sz="2400" dirty="0"/>
              <a:t>балл:  верно  указана  только  одна  цифра;  0  баллов:  полностью  неверный </a:t>
            </a:r>
            <a:r>
              <a:rPr lang="ru-RU" sz="2400" dirty="0" smtClean="0"/>
              <a:t>ответ</a:t>
            </a:r>
            <a:r>
              <a:rPr lang="ru-RU" sz="2400" dirty="0"/>
              <a:t>,  т.е.  неверная  последовательность  цифр  или  её  отсутствие.  Порядок </a:t>
            </a:r>
            <a:r>
              <a:rPr lang="ru-RU" sz="2400" dirty="0" smtClean="0"/>
              <a:t>записи </a:t>
            </a:r>
            <a:r>
              <a:rPr lang="ru-RU" sz="2400" dirty="0"/>
              <a:t>цифр в ответе имеет значение. </a:t>
            </a:r>
          </a:p>
        </p:txBody>
      </p:sp>
    </p:spTree>
    <p:extLst>
      <p:ext uri="{BB962C8B-B14F-4D97-AF65-F5344CB8AC3E}">
        <p14:creationId xmlns:p14="http://schemas.microsoft.com/office/powerpoint/2010/main" val="213230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3965"/>
            <a:ext cx="6696744" cy="811560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rgbClr val="FF0000"/>
                </a:solidFill>
              </a:rPr>
              <a:t>В демоверсии задание выглядит так: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61988"/>
            <a:ext cx="6408711" cy="6007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63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1094318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5153"/>
            <a:ext cx="7200800" cy="73955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Вспомним главное!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94320" y="548680"/>
            <a:ext cx="7510128" cy="707886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1. Неправильное  употребление падежной  формы существительного с предлогом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298648" y="1340768"/>
            <a:ext cx="8305800" cy="1080120"/>
          </a:xfrm>
          <a:prstGeom prst="rect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9933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Предлоги </a:t>
            </a:r>
            <a:r>
              <a:rPr kumimoji="0" lang="ru-RU" altLang="ru-RU" sz="1800" b="1" i="1" u="sng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благодаря, согласно, вопреки</a:t>
            </a: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употребляются ТОЛЬКО с сущ. дательного падежа.</a:t>
            </a:r>
            <a:r>
              <a:rPr kumimoji="0" lang="ru-RU" alt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</a:t>
            </a:r>
          </a:p>
        </p:txBody>
      </p:sp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286230" y="2492896"/>
            <a:ext cx="3421674" cy="201622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FF0000"/>
            </a:solidFill>
          </a:ln>
        </p:spPr>
        <p:txBody>
          <a:bodyPr/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8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9436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7724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6012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4300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2588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0876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9164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2400" b="1" u="sng" dirty="0" smtClean="0"/>
              <a:t>НЕПРАВИЛЬНО:</a:t>
            </a:r>
          </a:p>
          <a:p>
            <a:pPr>
              <a:buFontTx/>
              <a:buNone/>
              <a:defRPr/>
            </a:pPr>
            <a:r>
              <a:rPr lang="ru-RU" sz="2400" b="1" dirty="0" smtClean="0"/>
              <a:t>благодаря </a:t>
            </a:r>
            <a:r>
              <a:rPr lang="ru-RU" sz="2400" b="1" dirty="0" err="1" smtClean="0"/>
              <a:t>прогнозА</a:t>
            </a:r>
            <a:endParaRPr lang="ru-RU" sz="2400" b="1" dirty="0" smtClean="0"/>
          </a:p>
          <a:p>
            <a:pPr>
              <a:buFontTx/>
              <a:buNone/>
              <a:defRPr/>
            </a:pPr>
            <a:r>
              <a:rPr lang="ru-RU" sz="2400" b="1" dirty="0" smtClean="0"/>
              <a:t>вопреки </a:t>
            </a:r>
            <a:r>
              <a:rPr lang="ru-RU" sz="2400" b="1" dirty="0" err="1" smtClean="0"/>
              <a:t>указаниЯ</a:t>
            </a:r>
            <a:endParaRPr lang="ru-RU" sz="2400" b="1" dirty="0" smtClean="0"/>
          </a:p>
          <a:p>
            <a:pPr>
              <a:buFontTx/>
              <a:buNone/>
              <a:defRPr/>
            </a:pPr>
            <a:r>
              <a:rPr lang="ru-RU" sz="2400" b="1" dirty="0" smtClean="0"/>
              <a:t>согласно </a:t>
            </a:r>
            <a:r>
              <a:rPr lang="ru-RU" sz="2400" b="1" dirty="0" err="1" smtClean="0"/>
              <a:t>приказА</a:t>
            </a:r>
            <a:r>
              <a:rPr lang="ru-RU" sz="1400" b="1" u="sng" dirty="0" smtClean="0"/>
              <a:t> </a:t>
            </a: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>
          <a:xfrm>
            <a:off x="5086124" y="2479911"/>
            <a:ext cx="3492911" cy="2029209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5000"/>
                  <a:lumOff val="75000"/>
                  <a:shade val="30000"/>
                  <a:satMod val="115000"/>
                </a:schemeClr>
              </a:gs>
              <a:gs pos="50000">
                <a:schemeClr val="tx2">
                  <a:lumMod val="25000"/>
                  <a:lumOff val="75000"/>
                  <a:shade val="67500"/>
                  <a:satMod val="115000"/>
                </a:schemeClr>
              </a:gs>
              <a:gs pos="100000">
                <a:schemeClr val="tx2">
                  <a:lumMod val="25000"/>
                  <a:lumOff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00008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8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9436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7724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6012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4300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2588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0876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9164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2400" b="1" u="sng" dirty="0" smtClean="0"/>
              <a:t>ПРАВИЛЬНО:</a:t>
            </a:r>
          </a:p>
          <a:p>
            <a:pPr>
              <a:buFontTx/>
              <a:buNone/>
              <a:defRPr/>
            </a:pPr>
            <a:r>
              <a:rPr lang="ru-RU" sz="2400" b="1" dirty="0" smtClean="0"/>
              <a:t>благодаря </a:t>
            </a:r>
            <a:r>
              <a:rPr lang="ru-RU" sz="2400" b="1" dirty="0" err="1" smtClean="0"/>
              <a:t>прогнозУ</a:t>
            </a:r>
            <a:endParaRPr lang="ru-RU" sz="2400" b="1" dirty="0" smtClean="0"/>
          </a:p>
          <a:p>
            <a:pPr>
              <a:buFontTx/>
              <a:buNone/>
              <a:defRPr/>
            </a:pPr>
            <a:r>
              <a:rPr lang="ru-RU" sz="2400" b="1" dirty="0" smtClean="0"/>
              <a:t>вопреки </a:t>
            </a:r>
            <a:r>
              <a:rPr lang="ru-RU" sz="2400" b="1" dirty="0" err="1" smtClean="0"/>
              <a:t>указаниЮ</a:t>
            </a:r>
            <a:endParaRPr lang="ru-RU" sz="2400" b="1" dirty="0" smtClean="0"/>
          </a:p>
          <a:p>
            <a:pPr>
              <a:buFontTx/>
              <a:buNone/>
              <a:defRPr/>
            </a:pPr>
            <a:r>
              <a:rPr lang="ru-RU" sz="2400" b="1" dirty="0" smtClean="0"/>
              <a:t>согласно </a:t>
            </a:r>
            <a:r>
              <a:rPr lang="ru-RU" sz="2400" b="1" dirty="0" err="1" smtClean="0"/>
              <a:t>приказУ</a:t>
            </a:r>
            <a:endParaRPr lang="ru-RU" sz="2400" b="1" dirty="0" smtClean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98648" y="4513661"/>
            <a:ext cx="8377808" cy="1147588"/>
          </a:xfrm>
          <a:prstGeom prst="rect">
            <a:avLst/>
          </a:prstGeom>
          <a:solidFill>
            <a:srgbClr val="FFD1FA"/>
          </a:solidFill>
          <a:ln w="57150">
            <a:solidFill>
              <a:srgbClr val="993300"/>
            </a:solidFill>
            <a:miter lim="800000"/>
            <a:headEnd/>
            <a:tailEnd/>
          </a:ln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2800" kern="1200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61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altLang="ru-RU" sz="2000" b="1" dirty="0" smtClean="0"/>
              <a:t>Предлоги </a:t>
            </a:r>
            <a:r>
              <a:rPr lang="ru-RU" altLang="ru-RU" sz="2000" b="1" i="1" dirty="0" smtClean="0">
                <a:solidFill>
                  <a:srgbClr val="0000FF"/>
                </a:solidFill>
              </a:rPr>
              <a:t>по прибытии, по окончании, по выбытии, по исключении, по приезде</a:t>
            </a:r>
            <a:r>
              <a:rPr lang="ru-RU" altLang="ru-RU" sz="2000" b="1" i="1" dirty="0" smtClean="0"/>
              <a:t> </a:t>
            </a:r>
            <a:r>
              <a:rPr lang="ru-RU" altLang="ru-RU" sz="2000" b="1" dirty="0" smtClean="0"/>
              <a:t>имеют форму предложного падежа</a:t>
            </a:r>
            <a:r>
              <a:rPr lang="ru-RU" altLang="ru-RU" sz="3600" b="1" dirty="0" smtClean="0"/>
              <a:t>.</a:t>
            </a:r>
            <a:r>
              <a:rPr lang="ru-RU" altLang="ru-RU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1535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uild="p" animBg="1"/>
      <p:bldP spid="9" grpId="0" animBg="1"/>
    </p:bldLst>
  </p:timing>
</p:sld>
</file>

<file path=ppt/theme/theme1.xml><?xml version="1.0" encoding="utf-8"?>
<a:theme xmlns:a="http://schemas.openxmlformats.org/drawingml/2006/main" name="Составная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остав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тав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173</TotalTime>
  <Words>2302</Words>
  <Application>Microsoft Office PowerPoint</Application>
  <PresentationFormat>Экран (4:3)</PresentationFormat>
  <Paragraphs>270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Составная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Доклад  подготовила учительница русского языка и литературы  Инусова Патина Магомедовна. </vt:lpstr>
      <vt:lpstr>Презентация PowerPoint</vt:lpstr>
      <vt:lpstr>В демоверсии задание выглядит так:</vt:lpstr>
      <vt:lpstr>Вспомним главное!</vt:lpstr>
      <vt:lpstr>Вспомним главное!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User</cp:lastModifiedBy>
  <cp:revision>18</cp:revision>
  <cp:lastPrinted>2001-12-31T21:57:12Z</cp:lastPrinted>
  <dcterms:created xsi:type="dcterms:W3CDTF">2014-09-23T17:14:01Z</dcterms:created>
  <dcterms:modified xsi:type="dcterms:W3CDTF">2001-12-31T21:59:19Z</dcterms:modified>
</cp:coreProperties>
</file>